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62" r:id="rId4"/>
    <p:sldId id="265" r:id="rId5"/>
    <p:sldId id="268" r:id="rId6"/>
    <p:sldId id="267" r:id="rId7"/>
    <p:sldId id="269" r:id="rId8"/>
    <p:sldId id="278" r:id="rId9"/>
    <p:sldId id="271" r:id="rId10"/>
    <p:sldId id="274" r:id="rId11"/>
    <p:sldId id="277" r:id="rId12"/>
    <p:sldId id="276" r:id="rId13"/>
    <p:sldId id="275" r:id="rId14"/>
    <p:sldId id="259" r:id="rId15"/>
    <p:sldId id="260" r:id="rId16"/>
    <p:sldId id="279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AD7FE6-1D13-4053-AFD5-7C4FF681AC8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88CFA8-3815-443C-8690-C7DD8671CC66}">
      <dgm:prSet phldrT="[Текст]"/>
      <dgm:spPr/>
      <dgm:t>
        <a:bodyPr/>
        <a:lstStyle/>
        <a:p>
          <a:r>
            <a:rPr lang="ru-RU" dirty="0" smtClean="0"/>
            <a:t>Восприятие академическим сообществом</a:t>
          </a:r>
          <a:endParaRPr lang="ru-RU" dirty="0"/>
        </a:p>
      </dgm:t>
    </dgm:pt>
    <dgm:pt modelId="{BFCB0429-FF04-4B12-8782-CC8D1C908B29}" type="parTrans" cxnId="{8B381984-A7AA-4DC4-A922-DB6C5B0CE1EA}">
      <dgm:prSet/>
      <dgm:spPr/>
      <dgm:t>
        <a:bodyPr/>
        <a:lstStyle/>
        <a:p>
          <a:endParaRPr lang="ru-RU"/>
        </a:p>
      </dgm:t>
    </dgm:pt>
    <dgm:pt modelId="{E974ED42-E899-4168-A62D-CCF960676E79}" type="sibTrans" cxnId="{8B381984-A7AA-4DC4-A922-DB6C5B0CE1EA}">
      <dgm:prSet/>
      <dgm:spPr/>
      <dgm:t>
        <a:bodyPr/>
        <a:lstStyle/>
        <a:p>
          <a:endParaRPr lang="ru-RU"/>
        </a:p>
      </dgm:t>
    </dgm:pt>
    <dgm:pt modelId="{8E5FDC05-1391-45E6-80C7-1D5A642D3F7A}">
      <dgm:prSet phldrT="[Текст]"/>
      <dgm:spPr/>
      <dgm:t>
        <a:bodyPr/>
        <a:lstStyle/>
        <a:p>
          <a:r>
            <a:rPr lang="ru-RU" dirty="0" smtClean="0"/>
            <a:t>Восприятие работодателями</a:t>
          </a:r>
          <a:endParaRPr lang="ru-RU" dirty="0"/>
        </a:p>
      </dgm:t>
    </dgm:pt>
    <dgm:pt modelId="{E84C4944-4F9C-4363-94BB-51360C655A31}" type="parTrans" cxnId="{32D3D0B3-246A-4923-A210-561B0AACE09C}">
      <dgm:prSet/>
      <dgm:spPr/>
      <dgm:t>
        <a:bodyPr/>
        <a:lstStyle/>
        <a:p>
          <a:endParaRPr lang="ru-RU"/>
        </a:p>
      </dgm:t>
    </dgm:pt>
    <dgm:pt modelId="{DCEE0B72-8141-4663-B923-3E320416A137}" type="sibTrans" cxnId="{32D3D0B3-246A-4923-A210-561B0AACE09C}">
      <dgm:prSet/>
      <dgm:spPr/>
      <dgm:t>
        <a:bodyPr/>
        <a:lstStyle/>
        <a:p>
          <a:endParaRPr lang="ru-RU"/>
        </a:p>
      </dgm:t>
    </dgm:pt>
    <dgm:pt modelId="{2BB2755A-4359-4972-AE7F-D1CB4517D73C}">
      <dgm:prSet phldrT="[Текст]" custT="1"/>
      <dgm:spPr/>
      <dgm:t>
        <a:bodyPr/>
        <a:lstStyle/>
        <a:p>
          <a:r>
            <a:rPr lang="ru-RU" sz="1400" dirty="0" smtClean="0"/>
            <a:t>«Мы готовы и мы будем там»</a:t>
          </a:r>
          <a:endParaRPr lang="ru-RU" sz="1400" dirty="0"/>
        </a:p>
      </dgm:t>
    </dgm:pt>
    <dgm:pt modelId="{BF9C6A3B-811A-4BBF-A7B0-1BAA5EA43082}" type="parTrans" cxnId="{AC83B52B-D8AD-4F0F-A7DA-C53471E605C1}">
      <dgm:prSet/>
      <dgm:spPr/>
      <dgm:t>
        <a:bodyPr/>
        <a:lstStyle/>
        <a:p>
          <a:endParaRPr lang="ru-RU"/>
        </a:p>
      </dgm:t>
    </dgm:pt>
    <dgm:pt modelId="{A9EF5D41-B11C-4CB2-B692-3A3166513EDB}" type="sibTrans" cxnId="{AC83B52B-D8AD-4F0F-A7DA-C53471E605C1}">
      <dgm:prSet/>
      <dgm:spPr/>
      <dgm:t>
        <a:bodyPr/>
        <a:lstStyle/>
        <a:p>
          <a:endParaRPr lang="ru-RU"/>
        </a:p>
      </dgm:t>
    </dgm:pt>
    <dgm:pt modelId="{5954BF30-ED8E-4BEB-B0E0-DD31983297E1}">
      <dgm:prSet phldrT="[Текст]" custT="1"/>
      <dgm:spPr/>
      <dgm:t>
        <a:bodyPr/>
        <a:lstStyle/>
        <a:p>
          <a:r>
            <a:rPr lang="ru-RU" sz="1400" dirty="0" smtClean="0"/>
            <a:t>Рассматривают как инструмент, способный повысить качество выпускников вузов</a:t>
          </a:r>
          <a:endParaRPr lang="ru-RU" sz="1400" dirty="0"/>
        </a:p>
      </dgm:t>
    </dgm:pt>
    <dgm:pt modelId="{4CBA32A5-BE4D-433C-A184-D818682D0901}" type="parTrans" cxnId="{E92E77AC-E6BA-430D-9204-05CE18F93011}">
      <dgm:prSet/>
      <dgm:spPr/>
      <dgm:t>
        <a:bodyPr/>
        <a:lstStyle/>
        <a:p>
          <a:endParaRPr lang="ru-RU"/>
        </a:p>
      </dgm:t>
    </dgm:pt>
    <dgm:pt modelId="{19E9649A-53E2-41FF-9CC2-3EC5746EF101}" type="sibTrans" cxnId="{E92E77AC-E6BA-430D-9204-05CE18F93011}">
      <dgm:prSet/>
      <dgm:spPr/>
      <dgm:t>
        <a:bodyPr/>
        <a:lstStyle/>
        <a:p>
          <a:endParaRPr lang="ru-RU"/>
        </a:p>
      </dgm:t>
    </dgm:pt>
    <dgm:pt modelId="{5116E2EF-40BE-4F51-AACB-622CF5945877}">
      <dgm:prSet phldrT="[Текст]" custT="1"/>
      <dgm:spPr/>
      <dgm:t>
        <a:bodyPr/>
        <a:lstStyle/>
        <a:p>
          <a:r>
            <a:rPr lang="ru-RU" sz="1200" dirty="0" smtClean="0"/>
            <a:t>Независимая аккредитация </a:t>
          </a:r>
          <a:r>
            <a:rPr lang="ru-RU" sz="1200" b="1" dirty="0" smtClean="0">
              <a:sym typeface="Symbol" panose="05050102010706020507" pitchFamily="18" charset="2"/>
            </a:rPr>
            <a:t> </a:t>
          </a:r>
          <a:r>
            <a:rPr lang="ru-RU" sz="1200" dirty="0" smtClean="0">
              <a:sym typeface="Symbol" panose="05050102010706020507" pitchFamily="18" charset="2"/>
            </a:rPr>
            <a:t>государственная аттестация?</a:t>
          </a:r>
          <a:endParaRPr lang="ru-RU" sz="1200" dirty="0"/>
        </a:p>
      </dgm:t>
    </dgm:pt>
    <dgm:pt modelId="{A9729598-14EF-47A9-84CD-F4F40142A46E}" type="parTrans" cxnId="{FD33AD0C-8063-460C-BFE3-8030610B9B9F}">
      <dgm:prSet/>
      <dgm:spPr/>
      <dgm:t>
        <a:bodyPr/>
        <a:lstStyle/>
        <a:p>
          <a:endParaRPr lang="ru-RU"/>
        </a:p>
      </dgm:t>
    </dgm:pt>
    <dgm:pt modelId="{54AF0303-1990-43B5-8513-157D91D3D46F}" type="sibTrans" cxnId="{FD33AD0C-8063-460C-BFE3-8030610B9B9F}">
      <dgm:prSet/>
      <dgm:spPr/>
      <dgm:t>
        <a:bodyPr/>
        <a:lstStyle/>
        <a:p>
          <a:endParaRPr lang="ru-RU"/>
        </a:p>
      </dgm:t>
    </dgm:pt>
    <dgm:pt modelId="{B0C8599E-45A1-4860-942E-ADD03AA19D42}">
      <dgm:prSet/>
      <dgm:spPr/>
      <dgm:t>
        <a:bodyPr/>
        <a:lstStyle/>
        <a:p>
          <a:r>
            <a:rPr lang="ru-RU" dirty="0" smtClean="0"/>
            <a:t>Восприятие обществом, студентами</a:t>
          </a:r>
          <a:endParaRPr lang="ru-RU" dirty="0"/>
        </a:p>
      </dgm:t>
    </dgm:pt>
    <dgm:pt modelId="{E7A657B0-20EE-41EB-8625-50C59B00D9C5}" type="parTrans" cxnId="{EC310731-5B20-40E9-B9BD-8DCA72102D28}">
      <dgm:prSet/>
      <dgm:spPr/>
      <dgm:t>
        <a:bodyPr/>
        <a:lstStyle/>
        <a:p>
          <a:endParaRPr lang="ru-RU"/>
        </a:p>
      </dgm:t>
    </dgm:pt>
    <dgm:pt modelId="{EDE7CA95-00FB-40FB-9312-8A793141B96E}" type="sibTrans" cxnId="{EC310731-5B20-40E9-B9BD-8DCA72102D28}">
      <dgm:prSet/>
      <dgm:spPr/>
      <dgm:t>
        <a:bodyPr/>
        <a:lstStyle/>
        <a:p>
          <a:endParaRPr lang="ru-RU"/>
        </a:p>
      </dgm:t>
    </dgm:pt>
    <dgm:pt modelId="{8F692A0C-DB91-4559-818B-35FDFB73DA3F}">
      <dgm:prSet phldrT="[Текст]" custT="1"/>
      <dgm:spPr/>
      <dgm:t>
        <a:bodyPr/>
        <a:lstStyle/>
        <a:p>
          <a:r>
            <a:rPr lang="ru-RU" sz="1200" dirty="0" smtClean="0"/>
            <a:t>Зачем? – «советская система самая лучшая?», </a:t>
          </a:r>
          <a:r>
            <a:rPr lang="ru-RU" sz="1200" dirty="0" err="1" smtClean="0"/>
            <a:t>гос.аттестация</a:t>
          </a:r>
          <a:r>
            <a:rPr lang="ru-RU" sz="1200" dirty="0" smtClean="0"/>
            <a:t> была.</a:t>
          </a:r>
          <a:endParaRPr lang="ru-RU" sz="1200" dirty="0"/>
        </a:p>
      </dgm:t>
    </dgm:pt>
    <dgm:pt modelId="{FC09F02F-1C9C-495B-8BAD-FC2AD44888C4}" type="parTrans" cxnId="{7DF1B5F3-45E5-4FE5-B95F-5BB4C8EBB56D}">
      <dgm:prSet/>
      <dgm:spPr/>
      <dgm:t>
        <a:bodyPr/>
        <a:lstStyle/>
        <a:p>
          <a:endParaRPr lang="ru-RU"/>
        </a:p>
      </dgm:t>
    </dgm:pt>
    <dgm:pt modelId="{7F4A243A-3DD9-4A8B-8BDD-7158A8BCA1FB}" type="sibTrans" cxnId="{7DF1B5F3-45E5-4FE5-B95F-5BB4C8EBB56D}">
      <dgm:prSet/>
      <dgm:spPr/>
      <dgm:t>
        <a:bodyPr/>
        <a:lstStyle/>
        <a:p>
          <a:endParaRPr lang="ru-RU"/>
        </a:p>
      </dgm:t>
    </dgm:pt>
    <dgm:pt modelId="{E580F04A-C38A-4792-8272-694F4D807C29}">
      <dgm:prSet/>
      <dgm:spPr/>
      <dgm:t>
        <a:bodyPr/>
        <a:lstStyle/>
        <a:p>
          <a:r>
            <a:rPr lang="ru-RU" dirty="0" smtClean="0"/>
            <a:t>Широкое информирование общественности отсутствует</a:t>
          </a:r>
          <a:endParaRPr lang="ru-RU" dirty="0"/>
        </a:p>
      </dgm:t>
    </dgm:pt>
    <dgm:pt modelId="{92E1273B-78C8-41EC-93B9-7D0177B5E480}" type="parTrans" cxnId="{AB20FA8C-844A-4CF4-81C3-797B8A6C42D4}">
      <dgm:prSet/>
      <dgm:spPr/>
      <dgm:t>
        <a:bodyPr/>
        <a:lstStyle/>
        <a:p>
          <a:endParaRPr lang="ru-RU"/>
        </a:p>
      </dgm:t>
    </dgm:pt>
    <dgm:pt modelId="{4E4386E2-6F30-4BA9-B972-017232639BB5}" type="sibTrans" cxnId="{AB20FA8C-844A-4CF4-81C3-797B8A6C42D4}">
      <dgm:prSet/>
      <dgm:spPr/>
      <dgm:t>
        <a:bodyPr/>
        <a:lstStyle/>
        <a:p>
          <a:endParaRPr lang="ru-RU"/>
        </a:p>
      </dgm:t>
    </dgm:pt>
    <dgm:pt modelId="{B6EC7C9D-8C71-405D-A3C4-5CDE018803A1}">
      <dgm:prSet phldrT="[Текст]" custT="1"/>
      <dgm:spPr/>
      <dgm:t>
        <a:bodyPr/>
        <a:lstStyle/>
        <a:p>
          <a:r>
            <a:rPr lang="ru-RU" sz="1200" dirty="0" smtClean="0"/>
            <a:t>Дорого – «цена не оправдывает средства»</a:t>
          </a:r>
          <a:endParaRPr lang="ru-RU" sz="1200" dirty="0"/>
        </a:p>
      </dgm:t>
    </dgm:pt>
    <dgm:pt modelId="{42AEA489-19A9-4E4E-BE3B-AF65F14E5750}" type="parTrans" cxnId="{1A469339-B3FE-4B87-9042-9A8FAEF49C51}">
      <dgm:prSet/>
      <dgm:spPr/>
      <dgm:t>
        <a:bodyPr/>
        <a:lstStyle/>
        <a:p>
          <a:endParaRPr lang="ru-RU"/>
        </a:p>
      </dgm:t>
    </dgm:pt>
    <dgm:pt modelId="{36B28955-8B44-451B-AFC8-DC7FD365C0E4}" type="sibTrans" cxnId="{1A469339-B3FE-4B87-9042-9A8FAEF49C51}">
      <dgm:prSet/>
      <dgm:spPr/>
      <dgm:t>
        <a:bodyPr/>
        <a:lstStyle/>
        <a:p>
          <a:endParaRPr lang="ru-RU"/>
        </a:p>
      </dgm:t>
    </dgm:pt>
    <dgm:pt modelId="{4EEE7FBA-FE1A-4199-8610-1FD3139C879D}">
      <dgm:prSet phldrT="[Текст]" custT="1"/>
      <dgm:spPr/>
      <dgm:t>
        <a:bodyPr/>
        <a:lstStyle/>
        <a:p>
          <a:r>
            <a:rPr lang="ru-RU" sz="1200" dirty="0" smtClean="0"/>
            <a:t>Больше отрицания, чем принятия</a:t>
          </a:r>
          <a:endParaRPr lang="ru-RU" sz="1200" dirty="0"/>
        </a:p>
      </dgm:t>
    </dgm:pt>
    <dgm:pt modelId="{7521394D-DA0F-44F0-B603-0C3E419513CD}" type="parTrans" cxnId="{438C5999-8CA6-4746-8471-C5CD3383DE06}">
      <dgm:prSet/>
      <dgm:spPr/>
      <dgm:t>
        <a:bodyPr/>
        <a:lstStyle/>
        <a:p>
          <a:endParaRPr lang="ru-RU"/>
        </a:p>
      </dgm:t>
    </dgm:pt>
    <dgm:pt modelId="{C33C8B29-6C49-4D6A-AF4B-F161B50A15C9}" type="sibTrans" cxnId="{438C5999-8CA6-4746-8471-C5CD3383DE06}">
      <dgm:prSet/>
      <dgm:spPr/>
      <dgm:t>
        <a:bodyPr/>
        <a:lstStyle/>
        <a:p>
          <a:endParaRPr lang="ru-RU"/>
        </a:p>
      </dgm:t>
    </dgm:pt>
    <dgm:pt modelId="{BD84761A-1EB4-4D0A-A57D-95EA6CC728DC}">
      <dgm:prSet phldrT="[Текст]" custT="1"/>
      <dgm:spPr/>
      <dgm:t>
        <a:bodyPr/>
        <a:lstStyle/>
        <a:p>
          <a:r>
            <a:rPr lang="ru-RU" sz="1200" dirty="0" smtClean="0"/>
            <a:t>«Мы не готовы»… - а когда?</a:t>
          </a:r>
          <a:endParaRPr lang="ru-RU" sz="1200" dirty="0"/>
        </a:p>
      </dgm:t>
    </dgm:pt>
    <dgm:pt modelId="{674AFCE8-8183-4612-B2AF-0B4989FFF3E2}" type="parTrans" cxnId="{407628B3-03C0-4B70-A0A7-8A219975972E}">
      <dgm:prSet/>
      <dgm:spPr/>
      <dgm:t>
        <a:bodyPr/>
        <a:lstStyle/>
        <a:p>
          <a:endParaRPr lang="ru-RU"/>
        </a:p>
      </dgm:t>
    </dgm:pt>
    <dgm:pt modelId="{3B5C6961-90B8-4F02-AFC8-38A6BAF223F8}" type="sibTrans" cxnId="{407628B3-03C0-4B70-A0A7-8A219975972E}">
      <dgm:prSet/>
      <dgm:spPr/>
      <dgm:t>
        <a:bodyPr/>
        <a:lstStyle/>
        <a:p>
          <a:endParaRPr lang="ru-RU"/>
        </a:p>
      </dgm:t>
    </dgm:pt>
    <dgm:pt modelId="{1A0470AE-B2DB-49FF-966B-6D98C4C9D20F}">
      <dgm:prSet phldrT="[Текст]" custT="1"/>
      <dgm:spPr/>
      <dgm:t>
        <a:bodyPr/>
        <a:lstStyle/>
        <a:p>
          <a:r>
            <a:rPr lang="ru-RU" sz="1200" b="1" u="sng" dirty="0" smtClean="0"/>
            <a:t>Инструмент для развития</a:t>
          </a:r>
          <a:endParaRPr lang="ru-RU" sz="1200" b="1" u="sng" dirty="0"/>
        </a:p>
      </dgm:t>
    </dgm:pt>
    <dgm:pt modelId="{B433AD1D-6982-46BF-B2FB-6DD2EB77C5A2}" type="sibTrans" cxnId="{9F37918F-14BE-4ADB-8E15-256A1B2393CA}">
      <dgm:prSet/>
      <dgm:spPr/>
      <dgm:t>
        <a:bodyPr/>
        <a:lstStyle/>
        <a:p>
          <a:endParaRPr lang="ru-RU"/>
        </a:p>
      </dgm:t>
    </dgm:pt>
    <dgm:pt modelId="{778E5656-BBFB-4A8B-87C8-6B553CF8ADCF}" type="parTrans" cxnId="{9F37918F-14BE-4ADB-8E15-256A1B2393CA}">
      <dgm:prSet/>
      <dgm:spPr/>
      <dgm:t>
        <a:bodyPr/>
        <a:lstStyle/>
        <a:p>
          <a:endParaRPr lang="ru-RU"/>
        </a:p>
      </dgm:t>
    </dgm:pt>
    <dgm:pt modelId="{780C5C5A-E23D-4B75-A9B6-736D0551E06A}">
      <dgm:prSet phldrT="[Текст]" custT="1"/>
      <dgm:spPr/>
      <dgm:t>
        <a:bodyPr/>
        <a:lstStyle/>
        <a:p>
          <a:r>
            <a:rPr lang="ru-RU" sz="1200" b="1" u="sng" dirty="0" smtClean="0"/>
            <a:t>Сложно, но нужно</a:t>
          </a:r>
          <a:endParaRPr lang="ru-RU" sz="1200" b="1" u="sng" dirty="0"/>
        </a:p>
      </dgm:t>
    </dgm:pt>
    <dgm:pt modelId="{015CE758-8A75-47F8-BD1A-63F432ADA52B}" type="sibTrans" cxnId="{AD8B155F-4642-484D-9164-AE03FABA9367}">
      <dgm:prSet/>
      <dgm:spPr/>
      <dgm:t>
        <a:bodyPr/>
        <a:lstStyle/>
        <a:p>
          <a:endParaRPr lang="ru-RU"/>
        </a:p>
      </dgm:t>
    </dgm:pt>
    <dgm:pt modelId="{651AD58D-D140-4B19-A6FE-2FBF90F4ED9A}" type="parTrans" cxnId="{AD8B155F-4642-484D-9164-AE03FABA9367}">
      <dgm:prSet/>
      <dgm:spPr/>
      <dgm:t>
        <a:bodyPr/>
        <a:lstStyle/>
        <a:p>
          <a:endParaRPr lang="ru-RU"/>
        </a:p>
      </dgm:t>
    </dgm:pt>
    <dgm:pt modelId="{440F8F4A-8949-49D7-84D7-AD2D91C6FA3D}">
      <dgm:prSet phldrT="[Текст]" custT="1"/>
      <dgm:spPr/>
      <dgm:t>
        <a:bodyPr/>
        <a:lstStyle/>
        <a:p>
          <a:r>
            <a:rPr lang="ru-RU" sz="1400" dirty="0" smtClean="0"/>
            <a:t>Готовы поддержать и инвестировать свое время, сотрудников, ресурсы для развития аккредитации</a:t>
          </a:r>
          <a:endParaRPr lang="ru-RU" sz="1400" dirty="0"/>
        </a:p>
      </dgm:t>
    </dgm:pt>
    <dgm:pt modelId="{06C62E81-39AB-4689-816A-F09C4CAB7DE0}" type="parTrans" cxnId="{7B11F267-0F76-4C5F-8D5E-B41B3C9DD383}">
      <dgm:prSet/>
      <dgm:spPr/>
      <dgm:t>
        <a:bodyPr/>
        <a:lstStyle/>
        <a:p>
          <a:endParaRPr lang="ru-RU"/>
        </a:p>
      </dgm:t>
    </dgm:pt>
    <dgm:pt modelId="{454EE7A6-2701-4FF3-8AB8-787E115D1DE4}" type="sibTrans" cxnId="{7B11F267-0F76-4C5F-8D5E-B41B3C9DD383}">
      <dgm:prSet/>
      <dgm:spPr/>
      <dgm:t>
        <a:bodyPr/>
        <a:lstStyle/>
        <a:p>
          <a:endParaRPr lang="ru-RU"/>
        </a:p>
      </dgm:t>
    </dgm:pt>
    <dgm:pt modelId="{BA1052AD-DD9F-4565-96ED-79B22173826F}">
      <dgm:prSet phldrT="[Текст]" custT="1"/>
      <dgm:spPr/>
      <dgm:t>
        <a:bodyPr/>
        <a:lstStyle/>
        <a:p>
          <a:r>
            <a:rPr lang="ru-RU" sz="1400" dirty="0" smtClean="0"/>
            <a:t>Готовы ли вузы меняться?</a:t>
          </a:r>
          <a:endParaRPr lang="ru-RU" sz="1400" dirty="0"/>
        </a:p>
      </dgm:t>
    </dgm:pt>
    <dgm:pt modelId="{D54F802A-05FA-4AF9-A812-B719D9562BB9}" type="parTrans" cxnId="{56CB5DE0-46C8-4B77-9A3F-5D46B3E787EA}">
      <dgm:prSet/>
      <dgm:spPr/>
      <dgm:t>
        <a:bodyPr/>
        <a:lstStyle/>
        <a:p>
          <a:endParaRPr lang="ru-RU"/>
        </a:p>
      </dgm:t>
    </dgm:pt>
    <dgm:pt modelId="{C5B9BF66-CDD3-49D9-A16E-DC286E948D0D}" type="sibTrans" cxnId="{56CB5DE0-46C8-4B77-9A3F-5D46B3E787EA}">
      <dgm:prSet/>
      <dgm:spPr/>
      <dgm:t>
        <a:bodyPr/>
        <a:lstStyle/>
        <a:p>
          <a:endParaRPr lang="ru-RU"/>
        </a:p>
      </dgm:t>
    </dgm:pt>
    <dgm:pt modelId="{00F9B051-440D-472D-A7B3-D6E5920A5224}">
      <dgm:prSet phldrT="[Текст]" custT="1"/>
      <dgm:spPr/>
      <dgm:t>
        <a:bodyPr/>
        <a:lstStyle/>
        <a:p>
          <a:r>
            <a:rPr lang="ru-RU" sz="1200" b="1" u="sng" dirty="0" smtClean="0"/>
            <a:t>Нам нужна внешняя объективная оценка</a:t>
          </a:r>
          <a:endParaRPr lang="ru-RU" sz="1200" b="1" u="sng" dirty="0"/>
        </a:p>
      </dgm:t>
    </dgm:pt>
    <dgm:pt modelId="{84796891-7E82-41FA-B7A2-AC91F8A58E02}" type="parTrans" cxnId="{7ABC4B13-6843-4ECC-8171-5884E8D69743}">
      <dgm:prSet/>
      <dgm:spPr/>
      <dgm:t>
        <a:bodyPr/>
        <a:lstStyle/>
        <a:p>
          <a:endParaRPr lang="ru-RU"/>
        </a:p>
      </dgm:t>
    </dgm:pt>
    <dgm:pt modelId="{1E9E266F-E12A-4ABA-BC9A-9C31A1E0AF2F}" type="sibTrans" cxnId="{7ABC4B13-6843-4ECC-8171-5884E8D69743}">
      <dgm:prSet/>
      <dgm:spPr/>
      <dgm:t>
        <a:bodyPr/>
        <a:lstStyle/>
        <a:p>
          <a:endParaRPr lang="ru-RU"/>
        </a:p>
      </dgm:t>
    </dgm:pt>
    <dgm:pt modelId="{25782284-7FD2-4B8C-A3A2-A08B5E8DEF65}">
      <dgm:prSet phldrT="[Текст]" custT="1"/>
      <dgm:spPr/>
      <dgm:t>
        <a:bodyPr/>
        <a:lstStyle/>
        <a:p>
          <a:r>
            <a:rPr lang="ru-RU" sz="1200" dirty="0" smtClean="0"/>
            <a:t>Качество - ответственность государства?</a:t>
          </a:r>
          <a:endParaRPr lang="ru-RU" sz="1200" dirty="0"/>
        </a:p>
      </dgm:t>
    </dgm:pt>
    <dgm:pt modelId="{FBB9B704-579C-486F-80E4-75AE2D39377F}" type="parTrans" cxnId="{65F13C3B-98F8-4349-9BD4-1B08F9B2F8C1}">
      <dgm:prSet/>
      <dgm:spPr/>
      <dgm:t>
        <a:bodyPr/>
        <a:lstStyle/>
        <a:p>
          <a:endParaRPr lang="ru-RU"/>
        </a:p>
      </dgm:t>
    </dgm:pt>
    <dgm:pt modelId="{436BF278-CA0F-4001-918D-79F3E839B836}" type="sibTrans" cxnId="{65F13C3B-98F8-4349-9BD4-1B08F9B2F8C1}">
      <dgm:prSet/>
      <dgm:spPr/>
      <dgm:t>
        <a:bodyPr/>
        <a:lstStyle/>
        <a:p>
          <a:endParaRPr lang="ru-RU"/>
        </a:p>
      </dgm:t>
    </dgm:pt>
    <dgm:pt modelId="{A46FD22D-AB95-40DA-8B6A-9CA79134C9A0}">
      <dgm:prSet phldrT="[Текст]" custT="1"/>
      <dgm:spPr/>
      <dgm:t>
        <a:bodyPr/>
        <a:lstStyle/>
        <a:p>
          <a:r>
            <a:rPr lang="ru-RU" sz="1200" b="1" u="sng" dirty="0" smtClean="0"/>
            <a:t>Мы –часть </a:t>
          </a:r>
          <a:r>
            <a:rPr lang="ru-RU" sz="1200" b="1" u="sng" dirty="0" err="1" smtClean="0"/>
            <a:t>сист.образования</a:t>
          </a:r>
          <a:r>
            <a:rPr lang="ru-RU" sz="1200" b="1" u="sng" dirty="0" smtClean="0"/>
            <a:t> КР, и мы должны развиваться</a:t>
          </a:r>
          <a:endParaRPr lang="ru-RU" sz="1200" b="1" u="sng" dirty="0"/>
        </a:p>
      </dgm:t>
    </dgm:pt>
    <dgm:pt modelId="{AE03B054-A73D-4623-A682-66E684C598C9}" type="parTrans" cxnId="{353EC5D8-8696-41C3-BF06-0C833F971221}">
      <dgm:prSet/>
      <dgm:spPr/>
    </dgm:pt>
    <dgm:pt modelId="{217DB4E5-6560-4BC8-AD78-5F03C187BADA}" type="sibTrans" cxnId="{353EC5D8-8696-41C3-BF06-0C833F971221}">
      <dgm:prSet/>
      <dgm:spPr/>
    </dgm:pt>
    <dgm:pt modelId="{87E7B021-24E2-4D18-BD90-F929A5E56DF9}">
      <dgm:prSet/>
      <dgm:spPr/>
      <dgm:t>
        <a:bodyPr/>
        <a:lstStyle/>
        <a:p>
          <a:endParaRPr lang="ru-RU" dirty="0"/>
        </a:p>
      </dgm:t>
    </dgm:pt>
    <dgm:pt modelId="{478447A3-2E32-451D-A44E-2C22A85D6E2E}" type="parTrans" cxnId="{CC21CD62-CAEC-4647-ACA4-43A636A7FF2C}">
      <dgm:prSet/>
      <dgm:spPr/>
    </dgm:pt>
    <dgm:pt modelId="{1D84246C-DE31-458B-B125-F82B7A87203F}" type="sibTrans" cxnId="{CC21CD62-CAEC-4647-ACA4-43A636A7FF2C}">
      <dgm:prSet/>
      <dgm:spPr/>
    </dgm:pt>
    <dgm:pt modelId="{D7103A87-5D80-4E3C-B58C-A09F60B86892}" type="pres">
      <dgm:prSet presAssocID="{66AD7FE6-1D13-4053-AFD5-7C4FF681AC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BC6798-DA38-48E0-B64A-DB395E840C17}" type="pres">
      <dgm:prSet presAssocID="{9F88CFA8-3815-443C-8690-C7DD8671CC66}" presName="composite" presStyleCnt="0"/>
      <dgm:spPr/>
    </dgm:pt>
    <dgm:pt modelId="{F4F6F6D3-DF16-4669-88E2-6480BB6DFCBF}" type="pres">
      <dgm:prSet presAssocID="{9F88CFA8-3815-443C-8690-C7DD8671CC6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3505B-83B0-45F3-8DCE-906382F0603F}" type="pres">
      <dgm:prSet presAssocID="{9F88CFA8-3815-443C-8690-C7DD8671CC6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DDB34-A8FE-4D4B-A0A6-C64834BF0B65}" type="pres">
      <dgm:prSet presAssocID="{E974ED42-E899-4168-A62D-CCF960676E79}" presName="space" presStyleCnt="0"/>
      <dgm:spPr/>
    </dgm:pt>
    <dgm:pt modelId="{C67C47DA-CB90-4BBE-84A9-83EB2183D661}" type="pres">
      <dgm:prSet presAssocID="{8E5FDC05-1391-45E6-80C7-1D5A642D3F7A}" presName="composite" presStyleCnt="0"/>
      <dgm:spPr/>
    </dgm:pt>
    <dgm:pt modelId="{66B20C3A-089C-4126-BF65-2120A77D747F}" type="pres">
      <dgm:prSet presAssocID="{8E5FDC05-1391-45E6-80C7-1D5A642D3F7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534F47-89DF-4910-A88C-7AE29998F6DA}" type="pres">
      <dgm:prSet presAssocID="{8E5FDC05-1391-45E6-80C7-1D5A642D3F7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A233A-812D-41F0-808C-1BA50D1A3A20}" type="pres">
      <dgm:prSet presAssocID="{DCEE0B72-8141-4663-B923-3E320416A137}" presName="space" presStyleCnt="0"/>
      <dgm:spPr/>
    </dgm:pt>
    <dgm:pt modelId="{0DDD0A83-A3AA-46BB-B77A-2BF057A61ECE}" type="pres">
      <dgm:prSet presAssocID="{B0C8599E-45A1-4860-942E-ADD03AA19D42}" presName="composite" presStyleCnt="0"/>
      <dgm:spPr/>
    </dgm:pt>
    <dgm:pt modelId="{B0BE791E-A8EB-4D64-A616-9E842C90014D}" type="pres">
      <dgm:prSet presAssocID="{B0C8599E-45A1-4860-942E-ADD03AA19D4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2FE04-758F-4EE7-9B5C-3BAC72D6A90E}" type="pres">
      <dgm:prSet presAssocID="{B0C8599E-45A1-4860-942E-ADD03AA19D4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7628B3-03C0-4B70-A0A7-8A219975972E}" srcId="{9F88CFA8-3815-443C-8690-C7DD8671CC66}" destId="{BD84761A-1EB4-4D0A-A57D-95EA6CC728DC}" srcOrd="1" destOrd="0" parTransId="{674AFCE8-8183-4612-B2AF-0B4989FFF3E2}" sibTransId="{3B5C6961-90B8-4F02-AFC8-38A6BAF223F8}"/>
    <dgm:cxn modelId="{2A19FDF3-E95C-4984-9891-8FB3B376E719}" type="presOf" srcId="{00F9B051-440D-472D-A7B3-D6E5920A5224}" destId="{0AB3505B-83B0-45F3-8DCE-906382F0603F}" srcOrd="0" destOrd="8" presId="urn:microsoft.com/office/officeart/2005/8/layout/hList1"/>
    <dgm:cxn modelId="{1A469339-B3FE-4B87-9042-9A8FAEF49C51}" srcId="{9F88CFA8-3815-443C-8690-C7DD8671CC66}" destId="{B6EC7C9D-8C71-405D-A3C4-5CDE018803A1}" srcOrd="4" destOrd="0" parTransId="{42AEA489-19A9-4E4E-BE3B-AF65F14E5750}" sibTransId="{36B28955-8B44-451B-AFC8-DC7FD365C0E4}"/>
    <dgm:cxn modelId="{9F37918F-14BE-4ADB-8E15-256A1B2393CA}" srcId="{9F88CFA8-3815-443C-8690-C7DD8671CC66}" destId="{1A0470AE-B2DB-49FF-966B-6D98C4C9D20F}" srcOrd="6" destOrd="0" parTransId="{778E5656-BBFB-4A8B-87C8-6B553CF8ADCF}" sibTransId="{B433AD1D-6982-46BF-B2FB-6DD2EB77C5A2}"/>
    <dgm:cxn modelId="{4E21907C-1D30-4925-BDB0-E501DF76D227}" type="presOf" srcId="{E580F04A-C38A-4792-8272-694F4D807C29}" destId="{AD72FE04-758F-4EE7-9B5C-3BAC72D6A90E}" srcOrd="0" destOrd="1" presId="urn:microsoft.com/office/officeart/2005/8/layout/hList1"/>
    <dgm:cxn modelId="{ED04AF5F-5BBB-41CF-8EAA-F776B18BC7B4}" type="presOf" srcId="{780C5C5A-E23D-4B75-A9B6-736D0551E06A}" destId="{0AB3505B-83B0-45F3-8DCE-906382F0603F}" srcOrd="0" destOrd="7" presId="urn:microsoft.com/office/officeart/2005/8/layout/hList1"/>
    <dgm:cxn modelId="{BDF053EE-97C4-4C18-AB5A-ACA77D2C9B77}" type="presOf" srcId="{87E7B021-24E2-4D18-BD90-F929A5E56DF9}" destId="{AD72FE04-758F-4EE7-9B5C-3BAC72D6A90E}" srcOrd="0" destOrd="0" presId="urn:microsoft.com/office/officeart/2005/8/layout/hList1"/>
    <dgm:cxn modelId="{B23DE878-B68D-4EE3-A142-E2EB8C32F2FA}" type="presOf" srcId="{8E5FDC05-1391-45E6-80C7-1D5A642D3F7A}" destId="{66B20C3A-089C-4126-BF65-2120A77D747F}" srcOrd="0" destOrd="0" presId="urn:microsoft.com/office/officeart/2005/8/layout/hList1"/>
    <dgm:cxn modelId="{06E7F934-D440-4BA4-8B60-20F6364F6FCC}" type="presOf" srcId="{66AD7FE6-1D13-4053-AFD5-7C4FF681AC83}" destId="{D7103A87-5D80-4E3C-B58C-A09F60B86892}" srcOrd="0" destOrd="0" presId="urn:microsoft.com/office/officeart/2005/8/layout/hList1"/>
    <dgm:cxn modelId="{4919A18F-DF19-460F-9268-9C3AD7CC7586}" type="presOf" srcId="{BD84761A-1EB4-4D0A-A57D-95EA6CC728DC}" destId="{0AB3505B-83B0-45F3-8DCE-906382F0603F}" srcOrd="0" destOrd="1" presId="urn:microsoft.com/office/officeart/2005/8/layout/hList1"/>
    <dgm:cxn modelId="{7B11F267-0F76-4C5F-8D5E-B41B3C9DD383}" srcId="{8E5FDC05-1391-45E6-80C7-1D5A642D3F7A}" destId="{440F8F4A-8949-49D7-84D7-AD2D91C6FA3D}" srcOrd="1" destOrd="0" parTransId="{06C62E81-39AB-4689-816A-F09C4CAB7DE0}" sibTransId="{454EE7A6-2701-4FF3-8AB8-787E115D1DE4}"/>
    <dgm:cxn modelId="{3DF462C3-7733-4002-AE37-1D7D0EBAE360}" type="presOf" srcId="{9F88CFA8-3815-443C-8690-C7DD8671CC66}" destId="{F4F6F6D3-DF16-4669-88E2-6480BB6DFCBF}" srcOrd="0" destOrd="0" presId="urn:microsoft.com/office/officeart/2005/8/layout/hList1"/>
    <dgm:cxn modelId="{32D3D0B3-246A-4923-A210-561B0AACE09C}" srcId="{66AD7FE6-1D13-4053-AFD5-7C4FF681AC83}" destId="{8E5FDC05-1391-45E6-80C7-1D5A642D3F7A}" srcOrd="1" destOrd="0" parTransId="{E84C4944-4F9C-4363-94BB-51360C655A31}" sibTransId="{DCEE0B72-8141-4663-B923-3E320416A137}"/>
    <dgm:cxn modelId="{AD8B155F-4642-484D-9164-AE03FABA9367}" srcId="{9F88CFA8-3815-443C-8690-C7DD8671CC66}" destId="{780C5C5A-E23D-4B75-A9B6-736D0551E06A}" srcOrd="7" destOrd="0" parTransId="{651AD58D-D140-4B19-A6FE-2FBF90F4ED9A}" sibTransId="{015CE758-8A75-47F8-BD1A-63F432ADA52B}"/>
    <dgm:cxn modelId="{353EC5D8-8696-41C3-BF06-0C833F971221}" srcId="{9F88CFA8-3815-443C-8690-C7DD8671CC66}" destId="{A46FD22D-AB95-40DA-8B6A-9CA79134C9A0}" srcOrd="9" destOrd="0" parTransId="{AE03B054-A73D-4623-A682-66E684C598C9}" sibTransId="{217DB4E5-6560-4BC8-AD78-5F03C187BADA}"/>
    <dgm:cxn modelId="{AC83B52B-D8AD-4F0F-A7DA-C53471E605C1}" srcId="{8E5FDC05-1391-45E6-80C7-1D5A642D3F7A}" destId="{2BB2755A-4359-4972-AE7F-D1CB4517D73C}" srcOrd="0" destOrd="0" parTransId="{BF9C6A3B-811A-4BBF-A7B0-1BAA5EA43082}" sibTransId="{A9EF5D41-B11C-4CB2-B692-3A3166513EDB}"/>
    <dgm:cxn modelId="{7ABC4B13-6843-4ECC-8171-5884E8D69743}" srcId="{9F88CFA8-3815-443C-8690-C7DD8671CC66}" destId="{00F9B051-440D-472D-A7B3-D6E5920A5224}" srcOrd="8" destOrd="0" parTransId="{84796891-7E82-41FA-B7A2-AC91F8A58E02}" sibTransId="{1E9E266F-E12A-4ABA-BC9A-9C31A1E0AF2F}"/>
    <dgm:cxn modelId="{56CB5DE0-46C8-4B77-9A3F-5D46B3E787EA}" srcId="{8E5FDC05-1391-45E6-80C7-1D5A642D3F7A}" destId="{BA1052AD-DD9F-4565-96ED-79B22173826F}" srcOrd="3" destOrd="0" parTransId="{D54F802A-05FA-4AF9-A812-B719D9562BB9}" sibTransId="{C5B9BF66-CDD3-49D9-A16E-DC286E948D0D}"/>
    <dgm:cxn modelId="{A718DEAD-1C54-4102-A15B-EBF235ED217D}" type="presOf" srcId="{440F8F4A-8949-49D7-84D7-AD2D91C6FA3D}" destId="{D2534F47-89DF-4910-A88C-7AE29998F6DA}" srcOrd="0" destOrd="1" presId="urn:microsoft.com/office/officeart/2005/8/layout/hList1"/>
    <dgm:cxn modelId="{7DF1B5F3-45E5-4FE5-B95F-5BB4C8EBB56D}" srcId="{9F88CFA8-3815-443C-8690-C7DD8671CC66}" destId="{8F692A0C-DB91-4559-818B-35FDFB73DA3F}" srcOrd="3" destOrd="0" parTransId="{FC09F02F-1C9C-495B-8BAD-FC2AD44888C4}" sibTransId="{7F4A243A-3DD9-4A8B-8BDD-7158A8BCA1FB}"/>
    <dgm:cxn modelId="{0EFB378D-87C2-49FA-931C-26137EBBDA4D}" type="presOf" srcId="{BA1052AD-DD9F-4565-96ED-79B22173826F}" destId="{D2534F47-89DF-4910-A88C-7AE29998F6DA}" srcOrd="0" destOrd="3" presId="urn:microsoft.com/office/officeart/2005/8/layout/hList1"/>
    <dgm:cxn modelId="{AB20FA8C-844A-4CF4-81C3-797B8A6C42D4}" srcId="{B0C8599E-45A1-4860-942E-ADD03AA19D42}" destId="{E580F04A-C38A-4792-8272-694F4D807C29}" srcOrd="1" destOrd="0" parTransId="{92E1273B-78C8-41EC-93B9-7D0177B5E480}" sibTransId="{4E4386E2-6F30-4BA9-B972-017232639BB5}"/>
    <dgm:cxn modelId="{7262849F-AC06-4750-B2FE-860C11D8E847}" type="presOf" srcId="{2BB2755A-4359-4972-AE7F-D1CB4517D73C}" destId="{D2534F47-89DF-4910-A88C-7AE29998F6DA}" srcOrd="0" destOrd="0" presId="urn:microsoft.com/office/officeart/2005/8/layout/hList1"/>
    <dgm:cxn modelId="{27A6967F-9EA6-46F0-B56B-9C2FCF0DC43F}" type="presOf" srcId="{B6EC7C9D-8C71-405D-A3C4-5CDE018803A1}" destId="{0AB3505B-83B0-45F3-8DCE-906382F0603F}" srcOrd="0" destOrd="4" presId="urn:microsoft.com/office/officeart/2005/8/layout/hList1"/>
    <dgm:cxn modelId="{CC21CD62-CAEC-4647-ACA4-43A636A7FF2C}" srcId="{B0C8599E-45A1-4860-942E-ADD03AA19D42}" destId="{87E7B021-24E2-4D18-BD90-F929A5E56DF9}" srcOrd="0" destOrd="0" parTransId="{478447A3-2E32-451D-A44E-2C22A85D6E2E}" sibTransId="{1D84246C-DE31-458B-B125-F82B7A87203F}"/>
    <dgm:cxn modelId="{05201C55-85E1-41A7-8E88-ECD5BFD2BBAA}" type="presOf" srcId="{25782284-7FD2-4B8C-A3A2-A08B5E8DEF65}" destId="{0AB3505B-83B0-45F3-8DCE-906382F0603F}" srcOrd="0" destOrd="5" presId="urn:microsoft.com/office/officeart/2005/8/layout/hList1"/>
    <dgm:cxn modelId="{47B49C25-5AA3-4694-AE65-07DA839F52DF}" type="presOf" srcId="{5954BF30-ED8E-4BEB-B0E0-DD31983297E1}" destId="{D2534F47-89DF-4910-A88C-7AE29998F6DA}" srcOrd="0" destOrd="2" presId="urn:microsoft.com/office/officeart/2005/8/layout/hList1"/>
    <dgm:cxn modelId="{151DBE56-B46B-44E6-BC28-505270315DE9}" type="presOf" srcId="{8F692A0C-DB91-4559-818B-35FDFB73DA3F}" destId="{0AB3505B-83B0-45F3-8DCE-906382F0603F}" srcOrd="0" destOrd="3" presId="urn:microsoft.com/office/officeart/2005/8/layout/hList1"/>
    <dgm:cxn modelId="{438C5999-8CA6-4746-8471-C5CD3383DE06}" srcId="{9F88CFA8-3815-443C-8690-C7DD8671CC66}" destId="{4EEE7FBA-FE1A-4199-8610-1FD3139C879D}" srcOrd="0" destOrd="0" parTransId="{7521394D-DA0F-44F0-B603-0C3E419513CD}" sibTransId="{C33C8B29-6C49-4D6A-AF4B-F161B50A15C9}"/>
    <dgm:cxn modelId="{E92E77AC-E6BA-430D-9204-05CE18F93011}" srcId="{8E5FDC05-1391-45E6-80C7-1D5A642D3F7A}" destId="{5954BF30-ED8E-4BEB-B0E0-DD31983297E1}" srcOrd="2" destOrd="0" parTransId="{4CBA32A5-BE4D-433C-A184-D818682D0901}" sibTransId="{19E9649A-53E2-41FF-9CC2-3EC5746EF101}"/>
    <dgm:cxn modelId="{FD33AD0C-8063-460C-BFE3-8030610B9B9F}" srcId="{9F88CFA8-3815-443C-8690-C7DD8671CC66}" destId="{5116E2EF-40BE-4F51-AACB-622CF5945877}" srcOrd="2" destOrd="0" parTransId="{A9729598-14EF-47A9-84CD-F4F40142A46E}" sibTransId="{54AF0303-1990-43B5-8513-157D91D3D46F}"/>
    <dgm:cxn modelId="{EC310731-5B20-40E9-B9BD-8DCA72102D28}" srcId="{66AD7FE6-1D13-4053-AFD5-7C4FF681AC83}" destId="{B0C8599E-45A1-4860-942E-ADD03AA19D42}" srcOrd="2" destOrd="0" parTransId="{E7A657B0-20EE-41EB-8625-50C59B00D9C5}" sibTransId="{EDE7CA95-00FB-40FB-9312-8A793141B96E}"/>
    <dgm:cxn modelId="{296CFE89-5987-4A30-BA1D-98689F8BFCA4}" type="presOf" srcId="{A46FD22D-AB95-40DA-8B6A-9CA79134C9A0}" destId="{0AB3505B-83B0-45F3-8DCE-906382F0603F}" srcOrd="0" destOrd="9" presId="urn:microsoft.com/office/officeart/2005/8/layout/hList1"/>
    <dgm:cxn modelId="{65F13C3B-98F8-4349-9BD4-1B08F9B2F8C1}" srcId="{9F88CFA8-3815-443C-8690-C7DD8671CC66}" destId="{25782284-7FD2-4B8C-A3A2-A08B5E8DEF65}" srcOrd="5" destOrd="0" parTransId="{FBB9B704-579C-486F-80E4-75AE2D39377F}" sibTransId="{436BF278-CA0F-4001-918D-79F3E839B836}"/>
    <dgm:cxn modelId="{5C5675E4-4DBF-4CF1-8E05-0B13F35B9644}" type="presOf" srcId="{B0C8599E-45A1-4860-942E-ADD03AA19D42}" destId="{B0BE791E-A8EB-4D64-A616-9E842C90014D}" srcOrd="0" destOrd="0" presId="urn:microsoft.com/office/officeart/2005/8/layout/hList1"/>
    <dgm:cxn modelId="{EE4F1A1A-5183-4928-96DA-5B48E1468AC4}" type="presOf" srcId="{5116E2EF-40BE-4F51-AACB-622CF5945877}" destId="{0AB3505B-83B0-45F3-8DCE-906382F0603F}" srcOrd="0" destOrd="2" presId="urn:microsoft.com/office/officeart/2005/8/layout/hList1"/>
    <dgm:cxn modelId="{B9A35754-982D-4AF7-A6D3-DC899A67FD67}" type="presOf" srcId="{1A0470AE-B2DB-49FF-966B-6D98C4C9D20F}" destId="{0AB3505B-83B0-45F3-8DCE-906382F0603F}" srcOrd="0" destOrd="6" presId="urn:microsoft.com/office/officeart/2005/8/layout/hList1"/>
    <dgm:cxn modelId="{4AC3D980-7035-4FF9-9F11-A1684BB856A4}" type="presOf" srcId="{4EEE7FBA-FE1A-4199-8610-1FD3139C879D}" destId="{0AB3505B-83B0-45F3-8DCE-906382F0603F}" srcOrd="0" destOrd="0" presId="urn:microsoft.com/office/officeart/2005/8/layout/hList1"/>
    <dgm:cxn modelId="{8B381984-A7AA-4DC4-A922-DB6C5B0CE1EA}" srcId="{66AD7FE6-1D13-4053-AFD5-7C4FF681AC83}" destId="{9F88CFA8-3815-443C-8690-C7DD8671CC66}" srcOrd="0" destOrd="0" parTransId="{BFCB0429-FF04-4B12-8782-CC8D1C908B29}" sibTransId="{E974ED42-E899-4168-A62D-CCF960676E79}"/>
    <dgm:cxn modelId="{69CB0654-A05D-4F71-9378-C3AAEEAE66D3}" type="presParOf" srcId="{D7103A87-5D80-4E3C-B58C-A09F60B86892}" destId="{28BC6798-DA38-48E0-B64A-DB395E840C17}" srcOrd="0" destOrd="0" presId="urn:microsoft.com/office/officeart/2005/8/layout/hList1"/>
    <dgm:cxn modelId="{24C570AA-DD4A-49BF-839A-0971F6C45F20}" type="presParOf" srcId="{28BC6798-DA38-48E0-B64A-DB395E840C17}" destId="{F4F6F6D3-DF16-4669-88E2-6480BB6DFCBF}" srcOrd="0" destOrd="0" presId="urn:microsoft.com/office/officeart/2005/8/layout/hList1"/>
    <dgm:cxn modelId="{3BE091B1-D07B-4A31-B49B-393279318ED3}" type="presParOf" srcId="{28BC6798-DA38-48E0-B64A-DB395E840C17}" destId="{0AB3505B-83B0-45F3-8DCE-906382F0603F}" srcOrd="1" destOrd="0" presId="urn:microsoft.com/office/officeart/2005/8/layout/hList1"/>
    <dgm:cxn modelId="{3E409FE3-BCAC-478C-842A-92493C12F9B6}" type="presParOf" srcId="{D7103A87-5D80-4E3C-B58C-A09F60B86892}" destId="{EEEDDB34-A8FE-4D4B-A0A6-C64834BF0B65}" srcOrd="1" destOrd="0" presId="urn:microsoft.com/office/officeart/2005/8/layout/hList1"/>
    <dgm:cxn modelId="{8EFFD43C-FEEE-4EB9-BFCA-EBBB6EC1184D}" type="presParOf" srcId="{D7103A87-5D80-4E3C-B58C-A09F60B86892}" destId="{C67C47DA-CB90-4BBE-84A9-83EB2183D661}" srcOrd="2" destOrd="0" presId="urn:microsoft.com/office/officeart/2005/8/layout/hList1"/>
    <dgm:cxn modelId="{2CA530A1-49AB-412E-8E02-57AD83738BB2}" type="presParOf" srcId="{C67C47DA-CB90-4BBE-84A9-83EB2183D661}" destId="{66B20C3A-089C-4126-BF65-2120A77D747F}" srcOrd="0" destOrd="0" presId="urn:microsoft.com/office/officeart/2005/8/layout/hList1"/>
    <dgm:cxn modelId="{BE03A8EF-2576-4F2E-84D5-9A4542486DD1}" type="presParOf" srcId="{C67C47DA-CB90-4BBE-84A9-83EB2183D661}" destId="{D2534F47-89DF-4910-A88C-7AE29998F6DA}" srcOrd="1" destOrd="0" presId="urn:microsoft.com/office/officeart/2005/8/layout/hList1"/>
    <dgm:cxn modelId="{BF949A14-0C9A-4E5A-AD5B-E1DC359E353D}" type="presParOf" srcId="{D7103A87-5D80-4E3C-B58C-A09F60B86892}" destId="{B4BA233A-812D-41F0-808C-1BA50D1A3A20}" srcOrd="3" destOrd="0" presId="urn:microsoft.com/office/officeart/2005/8/layout/hList1"/>
    <dgm:cxn modelId="{C0B7F0FB-B390-4C19-8148-6D34E87CC809}" type="presParOf" srcId="{D7103A87-5D80-4E3C-B58C-A09F60B86892}" destId="{0DDD0A83-A3AA-46BB-B77A-2BF057A61ECE}" srcOrd="4" destOrd="0" presId="urn:microsoft.com/office/officeart/2005/8/layout/hList1"/>
    <dgm:cxn modelId="{0C5F8881-99CD-4AF5-8462-37AAEC79927E}" type="presParOf" srcId="{0DDD0A83-A3AA-46BB-B77A-2BF057A61ECE}" destId="{B0BE791E-A8EB-4D64-A616-9E842C90014D}" srcOrd="0" destOrd="0" presId="urn:microsoft.com/office/officeart/2005/8/layout/hList1"/>
    <dgm:cxn modelId="{B0BE0F69-373F-41D5-AE27-C319A584A754}" type="presParOf" srcId="{0DDD0A83-A3AA-46BB-B77A-2BF057A61ECE}" destId="{AD72FE04-758F-4EE7-9B5C-3BAC72D6A90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E9B2B1-FD91-4FCF-87BB-C7A10FC1D12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B39C6E-F858-4ACA-90E3-7D1FB7AA43E7}">
      <dgm:prSet phldrT="[Текст]"/>
      <dgm:spPr/>
      <dgm:t>
        <a:bodyPr/>
        <a:lstStyle/>
        <a:p>
          <a:r>
            <a:rPr lang="ru-RU" dirty="0" smtClean="0"/>
            <a:t>Одновременное развитие независимой аккредитации и культуры качества</a:t>
          </a:r>
          <a:endParaRPr lang="ru-RU" dirty="0"/>
        </a:p>
      </dgm:t>
    </dgm:pt>
    <dgm:pt modelId="{7AC89516-5A70-43A0-8E26-3E7D69EFC36D}" type="parTrans" cxnId="{8B99F703-314B-425D-A70D-9E510DDA0FF8}">
      <dgm:prSet/>
      <dgm:spPr/>
      <dgm:t>
        <a:bodyPr/>
        <a:lstStyle/>
        <a:p>
          <a:endParaRPr lang="ru-RU"/>
        </a:p>
      </dgm:t>
    </dgm:pt>
    <dgm:pt modelId="{7D722EE6-67A9-47E7-A462-1CD4D460E0D4}" type="sibTrans" cxnId="{8B99F703-314B-425D-A70D-9E510DDA0FF8}">
      <dgm:prSet/>
      <dgm:spPr/>
      <dgm:t>
        <a:bodyPr/>
        <a:lstStyle/>
        <a:p>
          <a:endParaRPr lang="ru-RU"/>
        </a:p>
      </dgm:t>
    </dgm:pt>
    <dgm:pt modelId="{4822192E-DBCE-427A-A92B-561FF929FF9F}">
      <dgm:prSet phldrT="[Текст]"/>
      <dgm:spPr/>
      <dgm:t>
        <a:bodyPr/>
        <a:lstStyle/>
        <a:p>
          <a:r>
            <a:rPr lang="ru-RU" b="1" dirty="0" smtClean="0"/>
            <a:t>Чаще всего, но не всегда </a:t>
          </a:r>
          <a:r>
            <a:rPr lang="ru-RU" dirty="0" smtClean="0"/>
            <a:t>формирование происходит не по желанию, а по необходимости в виду наличия Закона в части аккредитации</a:t>
          </a:r>
          <a:endParaRPr lang="ru-RU" dirty="0"/>
        </a:p>
      </dgm:t>
    </dgm:pt>
    <dgm:pt modelId="{97C4A992-E91B-4825-8126-29D7202DFF13}" type="parTrans" cxnId="{65B73208-9EDD-412D-9C87-724E3AC52783}">
      <dgm:prSet/>
      <dgm:spPr/>
      <dgm:t>
        <a:bodyPr/>
        <a:lstStyle/>
        <a:p>
          <a:endParaRPr lang="ru-RU"/>
        </a:p>
      </dgm:t>
    </dgm:pt>
    <dgm:pt modelId="{8E5FAF49-805B-4B66-B675-EEF9307FC9A1}" type="sibTrans" cxnId="{65B73208-9EDD-412D-9C87-724E3AC52783}">
      <dgm:prSet/>
      <dgm:spPr/>
      <dgm:t>
        <a:bodyPr/>
        <a:lstStyle/>
        <a:p>
          <a:endParaRPr lang="ru-RU"/>
        </a:p>
      </dgm:t>
    </dgm:pt>
    <dgm:pt modelId="{E4C66D4D-4F53-4A32-9066-75EE53E2620F}">
      <dgm:prSet phldrT="[Текст]"/>
      <dgm:spPr/>
      <dgm:t>
        <a:bodyPr/>
        <a:lstStyle/>
        <a:p>
          <a:r>
            <a:rPr lang="ru-RU" dirty="0" smtClean="0"/>
            <a:t>Ключевая роль у руководителя!!! Вузы-модели</a:t>
          </a:r>
          <a:endParaRPr lang="ru-RU" dirty="0"/>
        </a:p>
      </dgm:t>
    </dgm:pt>
    <dgm:pt modelId="{CE53744F-9C5F-4E54-B4D7-93F13502A9DC}" type="parTrans" cxnId="{8E50FE5B-90C7-48E3-B72B-1C1022C6B1DC}">
      <dgm:prSet/>
      <dgm:spPr/>
      <dgm:t>
        <a:bodyPr/>
        <a:lstStyle/>
        <a:p>
          <a:endParaRPr lang="ru-RU"/>
        </a:p>
      </dgm:t>
    </dgm:pt>
    <dgm:pt modelId="{B28E2A48-F36F-4E7B-B625-E964F158E370}" type="sibTrans" cxnId="{8E50FE5B-90C7-48E3-B72B-1C1022C6B1DC}">
      <dgm:prSet/>
      <dgm:spPr/>
      <dgm:t>
        <a:bodyPr/>
        <a:lstStyle/>
        <a:p>
          <a:endParaRPr lang="ru-RU"/>
        </a:p>
      </dgm:t>
    </dgm:pt>
    <dgm:pt modelId="{6CA189E1-B867-4B3A-99C7-B39226EF53B6}">
      <dgm:prSet phldrT="[Текст]"/>
      <dgm:spPr/>
      <dgm:t>
        <a:bodyPr/>
        <a:lstStyle/>
        <a:p>
          <a:r>
            <a:rPr lang="ru-RU" dirty="0" smtClean="0"/>
            <a:t>Менталитет </a:t>
          </a:r>
          <a:r>
            <a:rPr lang="ru-RU" dirty="0" err="1" smtClean="0"/>
            <a:t>советский+кыргызский</a:t>
          </a:r>
          <a:endParaRPr lang="ru-RU" dirty="0"/>
        </a:p>
      </dgm:t>
    </dgm:pt>
    <dgm:pt modelId="{24226629-F136-4CF6-8D98-C72DC25BE5B1}" type="parTrans" cxnId="{932051AA-F438-4451-8494-D2E2763D1849}">
      <dgm:prSet/>
      <dgm:spPr/>
      <dgm:t>
        <a:bodyPr/>
        <a:lstStyle/>
        <a:p>
          <a:endParaRPr lang="ru-RU"/>
        </a:p>
      </dgm:t>
    </dgm:pt>
    <dgm:pt modelId="{BBD009B0-7B89-4432-943E-2A2D423A6253}" type="sibTrans" cxnId="{932051AA-F438-4451-8494-D2E2763D1849}">
      <dgm:prSet/>
      <dgm:spPr/>
      <dgm:t>
        <a:bodyPr/>
        <a:lstStyle/>
        <a:p>
          <a:endParaRPr lang="ru-RU"/>
        </a:p>
      </dgm:t>
    </dgm:pt>
    <dgm:pt modelId="{523C4BF2-DAC0-43D9-BC2A-FB0358CD0A55}" type="pres">
      <dgm:prSet presAssocID="{CBE9B2B1-FD91-4FCF-87BB-C7A10FC1D1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75B61E-A7D8-42CC-BF9E-AD6EB856FCD4}" type="pres">
      <dgm:prSet presAssocID="{38B39C6E-F858-4ACA-90E3-7D1FB7AA43E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AB646-D1AE-41D5-96AE-DE86ADB21238}" type="pres">
      <dgm:prSet presAssocID="{7D722EE6-67A9-47E7-A462-1CD4D460E0D4}" presName="sibTrans" presStyleCnt="0"/>
      <dgm:spPr/>
    </dgm:pt>
    <dgm:pt modelId="{2040F453-F41A-465B-8408-40675C9699BA}" type="pres">
      <dgm:prSet presAssocID="{4822192E-DBCE-427A-A92B-561FF929FF9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76FE1B-8F2A-4EA7-98B2-61FF5A418CDF}" type="pres">
      <dgm:prSet presAssocID="{8E5FAF49-805B-4B66-B675-EEF9307FC9A1}" presName="sibTrans" presStyleCnt="0"/>
      <dgm:spPr/>
    </dgm:pt>
    <dgm:pt modelId="{8EBC050E-0EE0-4823-96D7-A6B0003FF537}" type="pres">
      <dgm:prSet presAssocID="{E4C66D4D-4F53-4A32-9066-75EE53E2620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D5181-960E-41F2-8EB6-4AAF2D124674}" type="pres">
      <dgm:prSet presAssocID="{B28E2A48-F36F-4E7B-B625-E964F158E370}" presName="sibTrans" presStyleCnt="0"/>
      <dgm:spPr/>
    </dgm:pt>
    <dgm:pt modelId="{2C108552-B8C2-43CF-8DFB-3262EDB0636B}" type="pres">
      <dgm:prSet presAssocID="{6CA189E1-B867-4B3A-99C7-B39226EF53B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B73208-9EDD-412D-9C87-724E3AC52783}" srcId="{CBE9B2B1-FD91-4FCF-87BB-C7A10FC1D121}" destId="{4822192E-DBCE-427A-A92B-561FF929FF9F}" srcOrd="1" destOrd="0" parTransId="{97C4A992-E91B-4825-8126-29D7202DFF13}" sibTransId="{8E5FAF49-805B-4B66-B675-EEF9307FC9A1}"/>
    <dgm:cxn modelId="{932051AA-F438-4451-8494-D2E2763D1849}" srcId="{CBE9B2B1-FD91-4FCF-87BB-C7A10FC1D121}" destId="{6CA189E1-B867-4B3A-99C7-B39226EF53B6}" srcOrd="3" destOrd="0" parTransId="{24226629-F136-4CF6-8D98-C72DC25BE5B1}" sibTransId="{BBD009B0-7B89-4432-943E-2A2D423A6253}"/>
    <dgm:cxn modelId="{8E50FE5B-90C7-48E3-B72B-1C1022C6B1DC}" srcId="{CBE9B2B1-FD91-4FCF-87BB-C7A10FC1D121}" destId="{E4C66D4D-4F53-4A32-9066-75EE53E2620F}" srcOrd="2" destOrd="0" parTransId="{CE53744F-9C5F-4E54-B4D7-93F13502A9DC}" sibTransId="{B28E2A48-F36F-4E7B-B625-E964F158E370}"/>
    <dgm:cxn modelId="{6F8EB45B-DD77-44F1-B514-C619DF88CEEA}" type="presOf" srcId="{4822192E-DBCE-427A-A92B-561FF929FF9F}" destId="{2040F453-F41A-465B-8408-40675C9699BA}" srcOrd="0" destOrd="0" presId="urn:microsoft.com/office/officeart/2005/8/layout/default"/>
    <dgm:cxn modelId="{F046F20F-1BDC-400E-9578-516648DDF8A6}" type="presOf" srcId="{CBE9B2B1-FD91-4FCF-87BB-C7A10FC1D121}" destId="{523C4BF2-DAC0-43D9-BC2A-FB0358CD0A55}" srcOrd="0" destOrd="0" presId="urn:microsoft.com/office/officeart/2005/8/layout/default"/>
    <dgm:cxn modelId="{8B99F703-314B-425D-A70D-9E510DDA0FF8}" srcId="{CBE9B2B1-FD91-4FCF-87BB-C7A10FC1D121}" destId="{38B39C6E-F858-4ACA-90E3-7D1FB7AA43E7}" srcOrd="0" destOrd="0" parTransId="{7AC89516-5A70-43A0-8E26-3E7D69EFC36D}" sibTransId="{7D722EE6-67A9-47E7-A462-1CD4D460E0D4}"/>
    <dgm:cxn modelId="{69678AA1-5758-42D4-8B75-548D311C0B54}" type="presOf" srcId="{6CA189E1-B867-4B3A-99C7-B39226EF53B6}" destId="{2C108552-B8C2-43CF-8DFB-3262EDB0636B}" srcOrd="0" destOrd="0" presId="urn:microsoft.com/office/officeart/2005/8/layout/default"/>
    <dgm:cxn modelId="{E6F89199-4446-4305-9C43-531D777ECCB7}" type="presOf" srcId="{38B39C6E-F858-4ACA-90E3-7D1FB7AA43E7}" destId="{3C75B61E-A7D8-42CC-BF9E-AD6EB856FCD4}" srcOrd="0" destOrd="0" presId="urn:microsoft.com/office/officeart/2005/8/layout/default"/>
    <dgm:cxn modelId="{69A4C2EA-849E-414D-A9EF-4CA2A2BDD23F}" type="presOf" srcId="{E4C66D4D-4F53-4A32-9066-75EE53E2620F}" destId="{8EBC050E-0EE0-4823-96D7-A6B0003FF537}" srcOrd="0" destOrd="0" presId="urn:microsoft.com/office/officeart/2005/8/layout/default"/>
    <dgm:cxn modelId="{8AC80AFB-1DC9-472E-812C-F2FEBFF25CCC}" type="presParOf" srcId="{523C4BF2-DAC0-43D9-BC2A-FB0358CD0A55}" destId="{3C75B61E-A7D8-42CC-BF9E-AD6EB856FCD4}" srcOrd="0" destOrd="0" presId="urn:microsoft.com/office/officeart/2005/8/layout/default"/>
    <dgm:cxn modelId="{FDEA610A-9EFA-44E6-9BAC-3478DF19001B}" type="presParOf" srcId="{523C4BF2-DAC0-43D9-BC2A-FB0358CD0A55}" destId="{D86AB646-D1AE-41D5-96AE-DE86ADB21238}" srcOrd="1" destOrd="0" presId="urn:microsoft.com/office/officeart/2005/8/layout/default"/>
    <dgm:cxn modelId="{59AF44A0-7B25-45C4-B6ED-16F1E7CADE2F}" type="presParOf" srcId="{523C4BF2-DAC0-43D9-BC2A-FB0358CD0A55}" destId="{2040F453-F41A-465B-8408-40675C9699BA}" srcOrd="2" destOrd="0" presId="urn:microsoft.com/office/officeart/2005/8/layout/default"/>
    <dgm:cxn modelId="{F16D5F9C-6E6A-49A4-84A3-F7346ECC8BE5}" type="presParOf" srcId="{523C4BF2-DAC0-43D9-BC2A-FB0358CD0A55}" destId="{4276FE1B-8F2A-4EA7-98B2-61FF5A418CDF}" srcOrd="3" destOrd="0" presId="urn:microsoft.com/office/officeart/2005/8/layout/default"/>
    <dgm:cxn modelId="{3642F78B-7E89-45B3-BF72-166480E2282E}" type="presParOf" srcId="{523C4BF2-DAC0-43D9-BC2A-FB0358CD0A55}" destId="{8EBC050E-0EE0-4823-96D7-A6B0003FF537}" srcOrd="4" destOrd="0" presId="urn:microsoft.com/office/officeart/2005/8/layout/default"/>
    <dgm:cxn modelId="{F4E94F97-0568-4CA7-9EEE-026800688FC0}" type="presParOf" srcId="{523C4BF2-DAC0-43D9-BC2A-FB0358CD0A55}" destId="{34DD5181-960E-41F2-8EB6-4AAF2D124674}" srcOrd="5" destOrd="0" presId="urn:microsoft.com/office/officeart/2005/8/layout/default"/>
    <dgm:cxn modelId="{EBBF8836-67A2-4D7A-8D81-D5AB5A80357A}" type="presParOf" srcId="{523C4BF2-DAC0-43D9-BC2A-FB0358CD0A55}" destId="{2C108552-B8C2-43CF-8DFB-3262EDB0636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E2263B-B7E3-45C3-8A2C-6E20FA948E3D}" type="doc">
      <dgm:prSet loTypeId="urn:microsoft.com/office/officeart/2005/8/layout/gear1" loCatId="cycle" qsTypeId="urn:microsoft.com/office/officeart/2005/8/quickstyle/simple1" qsCatId="simple" csTypeId="urn:microsoft.com/office/officeart/2005/8/colors/accent5_5" csCatId="accent5" phldr="1"/>
      <dgm:spPr/>
    </dgm:pt>
    <dgm:pt modelId="{E6638077-D78D-4063-A288-9FE0457BCEE0}">
      <dgm:prSet phldrT="[Текст]"/>
      <dgm:spPr/>
      <dgm:t>
        <a:bodyPr/>
        <a:lstStyle/>
        <a:p>
          <a:r>
            <a:rPr lang="ru-RU" dirty="0" smtClean="0"/>
            <a:t>Аккредитация в КР</a:t>
          </a:r>
          <a:endParaRPr lang="ru-RU" dirty="0"/>
        </a:p>
      </dgm:t>
    </dgm:pt>
    <dgm:pt modelId="{567E4CF5-DEEF-460C-9F75-2E406A8BD18D}" type="parTrans" cxnId="{43D20158-7ADD-4339-9658-7AB18F91EC8E}">
      <dgm:prSet/>
      <dgm:spPr/>
      <dgm:t>
        <a:bodyPr/>
        <a:lstStyle/>
        <a:p>
          <a:endParaRPr lang="ru-RU"/>
        </a:p>
      </dgm:t>
    </dgm:pt>
    <dgm:pt modelId="{25C02BF7-94E4-416D-8750-6B37B4E43F1A}" type="sibTrans" cxnId="{43D20158-7ADD-4339-9658-7AB18F91EC8E}">
      <dgm:prSet/>
      <dgm:spPr/>
      <dgm:t>
        <a:bodyPr/>
        <a:lstStyle/>
        <a:p>
          <a:endParaRPr lang="ru-RU"/>
        </a:p>
      </dgm:t>
    </dgm:pt>
    <dgm:pt modelId="{D3889723-705F-4707-BE0D-EFE689B2381A}">
      <dgm:prSet phldrT="[Текст]"/>
      <dgm:spPr/>
      <dgm:t>
        <a:bodyPr/>
        <a:lstStyle/>
        <a:p>
          <a:r>
            <a:rPr lang="ru-RU" dirty="0" smtClean="0"/>
            <a:t>Культура качества</a:t>
          </a:r>
          <a:endParaRPr lang="ru-RU" dirty="0"/>
        </a:p>
      </dgm:t>
    </dgm:pt>
    <dgm:pt modelId="{177BF2C3-A557-49A7-B61D-E56634085AC0}" type="parTrans" cxnId="{94983D33-BB66-4F26-BFAE-D6B56CA413B9}">
      <dgm:prSet/>
      <dgm:spPr/>
      <dgm:t>
        <a:bodyPr/>
        <a:lstStyle/>
        <a:p>
          <a:endParaRPr lang="ru-RU"/>
        </a:p>
      </dgm:t>
    </dgm:pt>
    <dgm:pt modelId="{3DD10DDA-D183-4E2E-8A84-E4980C16F0D7}" type="sibTrans" cxnId="{94983D33-BB66-4F26-BFAE-D6B56CA413B9}">
      <dgm:prSet/>
      <dgm:spPr/>
      <dgm:t>
        <a:bodyPr/>
        <a:lstStyle/>
        <a:p>
          <a:endParaRPr lang="ru-RU"/>
        </a:p>
      </dgm:t>
    </dgm:pt>
    <dgm:pt modelId="{F7ABD7AE-6431-4F18-B52D-919461A5274B}">
      <dgm:prSet phldrT="[Текст]"/>
      <dgm:spPr/>
      <dgm:t>
        <a:bodyPr/>
        <a:lstStyle/>
        <a:p>
          <a:r>
            <a:rPr lang="ru-RU" dirty="0" smtClean="0"/>
            <a:t>СГК</a:t>
          </a:r>
          <a:endParaRPr lang="ru-RU" dirty="0"/>
        </a:p>
      </dgm:t>
    </dgm:pt>
    <dgm:pt modelId="{1A28DD32-8FC2-473B-BDCB-BB8D6ABEE1D3}" type="parTrans" cxnId="{F4496303-C81B-41FC-8C9A-9DC5DB184F15}">
      <dgm:prSet/>
      <dgm:spPr/>
      <dgm:t>
        <a:bodyPr/>
        <a:lstStyle/>
        <a:p>
          <a:endParaRPr lang="ru-RU"/>
        </a:p>
      </dgm:t>
    </dgm:pt>
    <dgm:pt modelId="{C609BEE8-2672-4146-9B44-BE57B30006C7}" type="sibTrans" cxnId="{F4496303-C81B-41FC-8C9A-9DC5DB184F15}">
      <dgm:prSet/>
      <dgm:spPr/>
      <dgm:t>
        <a:bodyPr/>
        <a:lstStyle/>
        <a:p>
          <a:endParaRPr lang="ru-RU"/>
        </a:p>
      </dgm:t>
    </dgm:pt>
    <dgm:pt modelId="{C8721134-10DA-4684-840C-89145652E2E5}" type="pres">
      <dgm:prSet presAssocID="{BEE2263B-B7E3-45C3-8A2C-6E20FA948E3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4636743-BF6B-4B1F-A128-A6950E48936D}" type="pres">
      <dgm:prSet presAssocID="{E6638077-D78D-4063-A288-9FE0457BCEE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D9375-711E-4813-B059-B27005D741C1}" type="pres">
      <dgm:prSet presAssocID="{E6638077-D78D-4063-A288-9FE0457BCEE0}" presName="gear1srcNode" presStyleLbl="node1" presStyleIdx="0" presStyleCnt="3"/>
      <dgm:spPr/>
      <dgm:t>
        <a:bodyPr/>
        <a:lstStyle/>
        <a:p>
          <a:endParaRPr lang="ru-RU"/>
        </a:p>
      </dgm:t>
    </dgm:pt>
    <dgm:pt modelId="{36C25769-44B0-4E3A-ACB8-6671E93BBBDE}" type="pres">
      <dgm:prSet presAssocID="{E6638077-D78D-4063-A288-9FE0457BCEE0}" presName="gear1dstNode" presStyleLbl="node1" presStyleIdx="0" presStyleCnt="3"/>
      <dgm:spPr/>
      <dgm:t>
        <a:bodyPr/>
        <a:lstStyle/>
        <a:p>
          <a:endParaRPr lang="ru-RU"/>
        </a:p>
      </dgm:t>
    </dgm:pt>
    <dgm:pt modelId="{44A48C9F-3128-4C63-A734-B7A2107BB714}" type="pres">
      <dgm:prSet presAssocID="{D3889723-705F-4707-BE0D-EFE689B238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65C14-FE79-45B5-991E-5E85B4254396}" type="pres">
      <dgm:prSet presAssocID="{D3889723-705F-4707-BE0D-EFE689B2381A}" presName="gear2srcNode" presStyleLbl="node1" presStyleIdx="1" presStyleCnt="3"/>
      <dgm:spPr/>
      <dgm:t>
        <a:bodyPr/>
        <a:lstStyle/>
        <a:p>
          <a:endParaRPr lang="ru-RU"/>
        </a:p>
      </dgm:t>
    </dgm:pt>
    <dgm:pt modelId="{8E8DEB17-EAE9-4DFF-B129-6616D2178303}" type="pres">
      <dgm:prSet presAssocID="{D3889723-705F-4707-BE0D-EFE689B2381A}" presName="gear2dstNode" presStyleLbl="node1" presStyleIdx="1" presStyleCnt="3"/>
      <dgm:spPr/>
      <dgm:t>
        <a:bodyPr/>
        <a:lstStyle/>
        <a:p>
          <a:endParaRPr lang="ru-RU"/>
        </a:p>
      </dgm:t>
    </dgm:pt>
    <dgm:pt modelId="{1B35E784-7EFB-4056-B881-4B7E7E6E04AD}" type="pres">
      <dgm:prSet presAssocID="{F7ABD7AE-6431-4F18-B52D-919461A5274B}" presName="gear3" presStyleLbl="node1" presStyleIdx="2" presStyleCnt="3"/>
      <dgm:spPr/>
      <dgm:t>
        <a:bodyPr/>
        <a:lstStyle/>
        <a:p>
          <a:endParaRPr lang="ru-RU"/>
        </a:p>
      </dgm:t>
    </dgm:pt>
    <dgm:pt modelId="{10838D04-3FA9-4455-B2B0-1F9391818794}" type="pres">
      <dgm:prSet presAssocID="{F7ABD7AE-6431-4F18-B52D-919461A5274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5BBE3-506C-4FF6-A7B0-27E1BA4C0B2C}" type="pres">
      <dgm:prSet presAssocID="{F7ABD7AE-6431-4F18-B52D-919461A5274B}" presName="gear3srcNode" presStyleLbl="node1" presStyleIdx="2" presStyleCnt="3"/>
      <dgm:spPr/>
      <dgm:t>
        <a:bodyPr/>
        <a:lstStyle/>
        <a:p>
          <a:endParaRPr lang="ru-RU"/>
        </a:p>
      </dgm:t>
    </dgm:pt>
    <dgm:pt modelId="{DC93C96D-ECF4-415B-971D-23B2A05F54A0}" type="pres">
      <dgm:prSet presAssocID="{F7ABD7AE-6431-4F18-B52D-919461A5274B}" presName="gear3dstNode" presStyleLbl="node1" presStyleIdx="2" presStyleCnt="3"/>
      <dgm:spPr/>
      <dgm:t>
        <a:bodyPr/>
        <a:lstStyle/>
        <a:p>
          <a:endParaRPr lang="ru-RU"/>
        </a:p>
      </dgm:t>
    </dgm:pt>
    <dgm:pt modelId="{FA59AA6B-6EAE-4126-9B14-B0CCC269D0D7}" type="pres">
      <dgm:prSet presAssocID="{25C02BF7-94E4-416D-8750-6B37B4E43F1A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CBC2FC28-C092-4232-8ACC-AAA84A94FDEB}" type="pres">
      <dgm:prSet presAssocID="{3DD10DDA-D183-4E2E-8A84-E4980C16F0D7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78D4A274-C270-491A-B72E-ADE97E01D0CD}" type="pres">
      <dgm:prSet presAssocID="{C609BEE8-2672-4146-9B44-BE57B30006C7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B40363B-18E4-47F2-9243-507B785C026A}" type="presOf" srcId="{25C02BF7-94E4-416D-8750-6B37B4E43F1A}" destId="{FA59AA6B-6EAE-4126-9B14-B0CCC269D0D7}" srcOrd="0" destOrd="0" presId="urn:microsoft.com/office/officeart/2005/8/layout/gear1"/>
    <dgm:cxn modelId="{F6C05423-F43F-404A-811B-D859EBF1AFEE}" type="presOf" srcId="{BEE2263B-B7E3-45C3-8A2C-6E20FA948E3D}" destId="{C8721134-10DA-4684-840C-89145652E2E5}" srcOrd="0" destOrd="0" presId="urn:microsoft.com/office/officeart/2005/8/layout/gear1"/>
    <dgm:cxn modelId="{9EA03E68-8BBA-47EF-AD55-1BFD76ED6B46}" type="presOf" srcId="{E6638077-D78D-4063-A288-9FE0457BCEE0}" destId="{7E3D9375-711E-4813-B059-B27005D741C1}" srcOrd="1" destOrd="0" presId="urn:microsoft.com/office/officeart/2005/8/layout/gear1"/>
    <dgm:cxn modelId="{43D20158-7ADD-4339-9658-7AB18F91EC8E}" srcId="{BEE2263B-B7E3-45C3-8A2C-6E20FA948E3D}" destId="{E6638077-D78D-4063-A288-9FE0457BCEE0}" srcOrd="0" destOrd="0" parTransId="{567E4CF5-DEEF-460C-9F75-2E406A8BD18D}" sibTransId="{25C02BF7-94E4-416D-8750-6B37B4E43F1A}"/>
    <dgm:cxn modelId="{64D632DB-4F39-459B-B4E1-4FF8522966F8}" type="presOf" srcId="{D3889723-705F-4707-BE0D-EFE689B2381A}" destId="{44A48C9F-3128-4C63-A734-B7A2107BB714}" srcOrd="0" destOrd="0" presId="urn:microsoft.com/office/officeart/2005/8/layout/gear1"/>
    <dgm:cxn modelId="{8C4974D2-A8B9-4027-859F-1B52ABECBC28}" type="presOf" srcId="{E6638077-D78D-4063-A288-9FE0457BCEE0}" destId="{36C25769-44B0-4E3A-ACB8-6671E93BBBDE}" srcOrd="2" destOrd="0" presId="urn:microsoft.com/office/officeart/2005/8/layout/gear1"/>
    <dgm:cxn modelId="{E720EAB2-4E50-4818-97E3-2DEC6BAC18DF}" type="presOf" srcId="{D3889723-705F-4707-BE0D-EFE689B2381A}" destId="{8E8DEB17-EAE9-4DFF-B129-6616D2178303}" srcOrd="2" destOrd="0" presId="urn:microsoft.com/office/officeart/2005/8/layout/gear1"/>
    <dgm:cxn modelId="{4AA06E3F-35CC-465D-B870-10CB30480256}" type="presOf" srcId="{C609BEE8-2672-4146-9B44-BE57B30006C7}" destId="{78D4A274-C270-491A-B72E-ADE97E01D0CD}" srcOrd="0" destOrd="0" presId="urn:microsoft.com/office/officeart/2005/8/layout/gear1"/>
    <dgm:cxn modelId="{7580158F-E196-4D60-B0F6-1A846507E649}" type="presOf" srcId="{E6638077-D78D-4063-A288-9FE0457BCEE0}" destId="{64636743-BF6B-4B1F-A128-A6950E48936D}" srcOrd="0" destOrd="0" presId="urn:microsoft.com/office/officeart/2005/8/layout/gear1"/>
    <dgm:cxn modelId="{230EE918-4AF7-4575-B9ED-3E30CE3AB9EA}" type="presOf" srcId="{3DD10DDA-D183-4E2E-8A84-E4980C16F0D7}" destId="{CBC2FC28-C092-4232-8ACC-AAA84A94FDEB}" srcOrd="0" destOrd="0" presId="urn:microsoft.com/office/officeart/2005/8/layout/gear1"/>
    <dgm:cxn modelId="{4F277ABA-49D2-4201-AF47-E0CD4453303F}" type="presOf" srcId="{D3889723-705F-4707-BE0D-EFE689B2381A}" destId="{0D365C14-FE79-45B5-991E-5E85B4254396}" srcOrd="1" destOrd="0" presId="urn:microsoft.com/office/officeart/2005/8/layout/gear1"/>
    <dgm:cxn modelId="{5A2325CE-CDD3-46F2-A1DE-84EFB3BA334B}" type="presOf" srcId="{F7ABD7AE-6431-4F18-B52D-919461A5274B}" destId="{10838D04-3FA9-4455-B2B0-1F9391818794}" srcOrd="1" destOrd="0" presId="urn:microsoft.com/office/officeart/2005/8/layout/gear1"/>
    <dgm:cxn modelId="{D250F8CD-0EE2-41AF-96D7-E899AABB8C09}" type="presOf" srcId="{F7ABD7AE-6431-4F18-B52D-919461A5274B}" destId="{A0C5BBE3-506C-4FF6-A7B0-27E1BA4C0B2C}" srcOrd="2" destOrd="0" presId="urn:microsoft.com/office/officeart/2005/8/layout/gear1"/>
    <dgm:cxn modelId="{156D9712-3A62-4FC9-909D-33A6558134F7}" type="presOf" srcId="{F7ABD7AE-6431-4F18-B52D-919461A5274B}" destId="{DC93C96D-ECF4-415B-971D-23B2A05F54A0}" srcOrd="3" destOrd="0" presId="urn:microsoft.com/office/officeart/2005/8/layout/gear1"/>
    <dgm:cxn modelId="{E2DB8ACB-8883-4AFB-917C-A6FE52CC06D3}" type="presOf" srcId="{F7ABD7AE-6431-4F18-B52D-919461A5274B}" destId="{1B35E784-7EFB-4056-B881-4B7E7E6E04AD}" srcOrd="0" destOrd="0" presId="urn:microsoft.com/office/officeart/2005/8/layout/gear1"/>
    <dgm:cxn modelId="{F4496303-C81B-41FC-8C9A-9DC5DB184F15}" srcId="{BEE2263B-B7E3-45C3-8A2C-6E20FA948E3D}" destId="{F7ABD7AE-6431-4F18-B52D-919461A5274B}" srcOrd="2" destOrd="0" parTransId="{1A28DD32-8FC2-473B-BDCB-BB8D6ABEE1D3}" sibTransId="{C609BEE8-2672-4146-9B44-BE57B30006C7}"/>
    <dgm:cxn modelId="{94983D33-BB66-4F26-BFAE-D6B56CA413B9}" srcId="{BEE2263B-B7E3-45C3-8A2C-6E20FA948E3D}" destId="{D3889723-705F-4707-BE0D-EFE689B2381A}" srcOrd="1" destOrd="0" parTransId="{177BF2C3-A557-49A7-B61D-E56634085AC0}" sibTransId="{3DD10DDA-D183-4E2E-8A84-E4980C16F0D7}"/>
    <dgm:cxn modelId="{350DBD83-48F6-4900-AE6F-DD0B85A19AD6}" type="presParOf" srcId="{C8721134-10DA-4684-840C-89145652E2E5}" destId="{64636743-BF6B-4B1F-A128-A6950E48936D}" srcOrd="0" destOrd="0" presId="urn:microsoft.com/office/officeart/2005/8/layout/gear1"/>
    <dgm:cxn modelId="{79461842-AD48-458C-8FC4-EC191F94D8D6}" type="presParOf" srcId="{C8721134-10DA-4684-840C-89145652E2E5}" destId="{7E3D9375-711E-4813-B059-B27005D741C1}" srcOrd="1" destOrd="0" presId="urn:microsoft.com/office/officeart/2005/8/layout/gear1"/>
    <dgm:cxn modelId="{1B7310FD-A0BA-40F3-856F-48ADBEBDEF29}" type="presParOf" srcId="{C8721134-10DA-4684-840C-89145652E2E5}" destId="{36C25769-44B0-4E3A-ACB8-6671E93BBBDE}" srcOrd="2" destOrd="0" presId="urn:microsoft.com/office/officeart/2005/8/layout/gear1"/>
    <dgm:cxn modelId="{03F1F80F-9E02-4847-B5B1-5C8D5F9CEFB5}" type="presParOf" srcId="{C8721134-10DA-4684-840C-89145652E2E5}" destId="{44A48C9F-3128-4C63-A734-B7A2107BB714}" srcOrd="3" destOrd="0" presId="urn:microsoft.com/office/officeart/2005/8/layout/gear1"/>
    <dgm:cxn modelId="{F405520A-E407-48DD-A8A6-67398FE45538}" type="presParOf" srcId="{C8721134-10DA-4684-840C-89145652E2E5}" destId="{0D365C14-FE79-45B5-991E-5E85B4254396}" srcOrd="4" destOrd="0" presId="urn:microsoft.com/office/officeart/2005/8/layout/gear1"/>
    <dgm:cxn modelId="{9EF4D60D-5969-486E-B360-73869C84DF4C}" type="presParOf" srcId="{C8721134-10DA-4684-840C-89145652E2E5}" destId="{8E8DEB17-EAE9-4DFF-B129-6616D2178303}" srcOrd="5" destOrd="0" presId="urn:microsoft.com/office/officeart/2005/8/layout/gear1"/>
    <dgm:cxn modelId="{4D91CD72-E264-41CB-B3EB-77CAFE302AA8}" type="presParOf" srcId="{C8721134-10DA-4684-840C-89145652E2E5}" destId="{1B35E784-7EFB-4056-B881-4B7E7E6E04AD}" srcOrd="6" destOrd="0" presId="urn:microsoft.com/office/officeart/2005/8/layout/gear1"/>
    <dgm:cxn modelId="{1DA32E43-EBD7-4C96-86C6-9EFF9864782B}" type="presParOf" srcId="{C8721134-10DA-4684-840C-89145652E2E5}" destId="{10838D04-3FA9-4455-B2B0-1F9391818794}" srcOrd="7" destOrd="0" presId="urn:microsoft.com/office/officeart/2005/8/layout/gear1"/>
    <dgm:cxn modelId="{BFAF7E4B-EFB5-4B12-92EC-3FA34638AA4F}" type="presParOf" srcId="{C8721134-10DA-4684-840C-89145652E2E5}" destId="{A0C5BBE3-506C-4FF6-A7B0-27E1BA4C0B2C}" srcOrd="8" destOrd="0" presId="urn:microsoft.com/office/officeart/2005/8/layout/gear1"/>
    <dgm:cxn modelId="{9593C362-B9AE-45A5-9741-552BA83C7086}" type="presParOf" srcId="{C8721134-10DA-4684-840C-89145652E2E5}" destId="{DC93C96D-ECF4-415B-971D-23B2A05F54A0}" srcOrd="9" destOrd="0" presId="urn:microsoft.com/office/officeart/2005/8/layout/gear1"/>
    <dgm:cxn modelId="{506F475E-187B-4CDA-919D-BA6CAB3CAB47}" type="presParOf" srcId="{C8721134-10DA-4684-840C-89145652E2E5}" destId="{FA59AA6B-6EAE-4126-9B14-B0CCC269D0D7}" srcOrd="10" destOrd="0" presId="urn:microsoft.com/office/officeart/2005/8/layout/gear1"/>
    <dgm:cxn modelId="{0CDAAD59-5E36-4CBB-88CF-F7CEFCF47BF5}" type="presParOf" srcId="{C8721134-10DA-4684-840C-89145652E2E5}" destId="{CBC2FC28-C092-4232-8ACC-AAA84A94FDEB}" srcOrd="11" destOrd="0" presId="urn:microsoft.com/office/officeart/2005/8/layout/gear1"/>
    <dgm:cxn modelId="{5FCD790B-029E-4268-A104-754E7E2F5CB0}" type="presParOf" srcId="{C8721134-10DA-4684-840C-89145652E2E5}" destId="{78D4A274-C270-491A-B72E-ADE97E01D0C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6F6D3-DF16-4669-88E2-6480BB6DFCBF}">
      <dsp:nvSpPr>
        <dsp:cNvPr id="0" name=""/>
        <dsp:cNvSpPr/>
      </dsp:nvSpPr>
      <dsp:spPr>
        <a:xfrm>
          <a:off x="2686" y="36278"/>
          <a:ext cx="2619188" cy="503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Восприятие академическим сообществом</a:t>
          </a:r>
          <a:endParaRPr lang="ru-RU" sz="1400" kern="1200" dirty="0"/>
        </a:p>
      </dsp:txBody>
      <dsp:txXfrm>
        <a:off x="2686" y="36278"/>
        <a:ext cx="2619188" cy="503899"/>
      </dsp:txXfrm>
    </dsp:sp>
    <dsp:sp modelId="{0AB3505B-83B0-45F3-8DCE-906382F0603F}">
      <dsp:nvSpPr>
        <dsp:cNvPr id="0" name=""/>
        <dsp:cNvSpPr/>
      </dsp:nvSpPr>
      <dsp:spPr>
        <a:xfrm>
          <a:off x="2686" y="540178"/>
          <a:ext cx="2619188" cy="3304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Больше отрицания, чем принятия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«Мы не готовы»… - а когда?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Независимая аккредитация </a:t>
          </a:r>
          <a:r>
            <a:rPr lang="ru-RU" sz="1200" b="1" kern="1200" dirty="0" smtClean="0">
              <a:sym typeface="Symbol" panose="05050102010706020507" pitchFamily="18" charset="2"/>
            </a:rPr>
            <a:t> </a:t>
          </a:r>
          <a:r>
            <a:rPr lang="ru-RU" sz="1200" kern="1200" dirty="0" smtClean="0">
              <a:sym typeface="Symbol" panose="05050102010706020507" pitchFamily="18" charset="2"/>
            </a:rPr>
            <a:t>государственная аттестация?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Зачем? – «советская система самая лучшая?», </a:t>
          </a:r>
          <a:r>
            <a:rPr lang="ru-RU" sz="1200" kern="1200" dirty="0" err="1" smtClean="0"/>
            <a:t>гос.аттестация</a:t>
          </a:r>
          <a:r>
            <a:rPr lang="ru-RU" sz="1200" kern="1200" dirty="0" smtClean="0"/>
            <a:t> была.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Дорого – «цена не оправдывает средства»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Качество - ответственность государства?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u="sng" kern="1200" dirty="0" smtClean="0"/>
            <a:t>Инструмент для развития</a:t>
          </a:r>
          <a:endParaRPr lang="ru-RU" sz="1200" b="1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u="sng" kern="1200" dirty="0" smtClean="0"/>
            <a:t>Сложно, но нужно</a:t>
          </a:r>
          <a:endParaRPr lang="ru-RU" sz="1200" b="1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u="sng" kern="1200" dirty="0" smtClean="0"/>
            <a:t>Нам нужна внешняя объективная оценка</a:t>
          </a:r>
          <a:endParaRPr lang="ru-RU" sz="1200" b="1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u="sng" kern="1200" dirty="0" smtClean="0"/>
            <a:t>Мы –часть </a:t>
          </a:r>
          <a:r>
            <a:rPr lang="ru-RU" sz="1200" b="1" u="sng" kern="1200" dirty="0" err="1" smtClean="0"/>
            <a:t>сист.образования</a:t>
          </a:r>
          <a:r>
            <a:rPr lang="ru-RU" sz="1200" b="1" u="sng" kern="1200" dirty="0" smtClean="0"/>
            <a:t> КР, и мы должны развиваться</a:t>
          </a:r>
          <a:endParaRPr lang="ru-RU" sz="1200" b="1" u="sng" kern="1200" dirty="0"/>
        </a:p>
      </dsp:txBody>
      <dsp:txXfrm>
        <a:off x="2686" y="540178"/>
        <a:ext cx="2619188" cy="3304980"/>
      </dsp:txXfrm>
    </dsp:sp>
    <dsp:sp modelId="{66B20C3A-089C-4126-BF65-2120A77D747F}">
      <dsp:nvSpPr>
        <dsp:cNvPr id="0" name=""/>
        <dsp:cNvSpPr/>
      </dsp:nvSpPr>
      <dsp:spPr>
        <a:xfrm>
          <a:off x="2988561" y="36278"/>
          <a:ext cx="2619188" cy="503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Восприятие работодателями</a:t>
          </a:r>
          <a:endParaRPr lang="ru-RU" sz="1400" kern="1200" dirty="0"/>
        </a:p>
      </dsp:txBody>
      <dsp:txXfrm>
        <a:off x="2988561" y="36278"/>
        <a:ext cx="2619188" cy="503899"/>
      </dsp:txXfrm>
    </dsp:sp>
    <dsp:sp modelId="{D2534F47-89DF-4910-A88C-7AE29998F6DA}">
      <dsp:nvSpPr>
        <dsp:cNvPr id="0" name=""/>
        <dsp:cNvSpPr/>
      </dsp:nvSpPr>
      <dsp:spPr>
        <a:xfrm>
          <a:off x="2988561" y="540178"/>
          <a:ext cx="2619188" cy="3304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«Мы готовы и мы будем там»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Готовы поддержать и инвестировать свое время, сотрудников, ресурсы для развития аккредитации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Рассматривают как инструмент, способный повысить качество выпускников вузов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Готовы ли вузы меняться?</a:t>
          </a:r>
          <a:endParaRPr lang="ru-RU" sz="1400" kern="1200" dirty="0"/>
        </a:p>
      </dsp:txBody>
      <dsp:txXfrm>
        <a:off x="2988561" y="540178"/>
        <a:ext cx="2619188" cy="3304980"/>
      </dsp:txXfrm>
    </dsp:sp>
    <dsp:sp modelId="{B0BE791E-A8EB-4D64-A616-9E842C90014D}">
      <dsp:nvSpPr>
        <dsp:cNvPr id="0" name=""/>
        <dsp:cNvSpPr/>
      </dsp:nvSpPr>
      <dsp:spPr>
        <a:xfrm>
          <a:off x="5974436" y="36278"/>
          <a:ext cx="2619188" cy="503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Восприятие обществом, студентами</a:t>
          </a:r>
          <a:endParaRPr lang="ru-RU" sz="1400" kern="1200" dirty="0"/>
        </a:p>
      </dsp:txBody>
      <dsp:txXfrm>
        <a:off x="5974436" y="36278"/>
        <a:ext cx="2619188" cy="503899"/>
      </dsp:txXfrm>
    </dsp:sp>
    <dsp:sp modelId="{AD72FE04-758F-4EE7-9B5C-3BAC72D6A90E}">
      <dsp:nvSpPr>
        <dsp:cNvPr id="0" name=""/>
        <dsp:cNvSpPr/>
      </dsp:nvSpPr>
      <dsp:spPr>
        <a:xfrm>
          <a:off x="5974436" y="540178"/>
          <a:ext cx="2619188" cy="3304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Широкое информирование общественности отсутствует</a:t>
          </a:r>
          <a:endParaRPr lang="ru-RU" sz="1400" kern="1200" dirty="0"/>
        </a:p>
      </dsp:txBody>
      <dsp:txXfrm>
        <a:off x="5974436" y="540178"/>
        <a:ext cx="2619188" cy="3304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5B61E-A7D8-42CC-BF9E-AD6EB856FCD4}">
      <dsp:nvSpPr>
        <dsp:cNvPr id="0" name=""/>
        <dsp:cNvSpPr/>
      </dsp:nvSpPr>
      <dsp:spPr>
        <a:xfrm>
          <a:off x="442585" y="806"/>
          <a:ext cx="3484608" cy="2090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Одновременное развитие независимой аккредитации и культуры качества</a:t>
          </a:r>
          <a:endParaRPr lang="ru-RU" sz="2000" kern="1200" dirty="0"/>
        </a:p>
      </dsp:txBody>
      <dsp:txXfrm>
        <a:off x="442585" y="806"/>
        <a:ext cx="3484608" cy="2090764"/>
      </dsp:txXfrm>
    </dsp:sp>
    <dsp:sp modelId="{2040F453-F41A-465B-8408-40675C9699BA}">
      <dsp:nvSpPr>
        <dsp:cNvPr id="0" name=""/>
        <dsp:cNvSpPr/>
      </dsp:nvSpPr>
      <dsp:spPr>
        <a:xfrm>
          <a:off x="4275654" y="806"/>
          <a:ext cx="3484608" cy="2090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Чаще всего, но не всегда </a:t>
          </a:r>
          <a:r>
            <a:rPr lang="ru-RU" sz="2000" kern="1200" dirty="0" smtClean="0"/>
            <a:t>формирование происходит не по желанию, а по необходимости в виду наличия Закона в части аккредитации</a:t>
          </a:r>
          <a:endParaRPr lang="ru-RU" sz="2000" kern="1200" dirty="0"/>
        </a:p>
      </dsp:txBody>
      <dsp:txXfrm>
        <a:off x="4275654" y="806"/>
        <a:ext cx="3484608" cy="2090764"/>
      </dsp:txXfrm>
    </dsp:sp>
    <dsp:sp modelId="{8EBC050E-0EE0-4823-96D7-A6B0003FF537}">
      <dsp:nvSpPr>
        <dsp:cNvPr id="0" name=""/>
        <dsp:cNvSpPr/>
      </dsp:nvSpPr>
      <dsp:spPr>
        <a:xfrm>
          <a:off x="442585" y="2440031"/>
          <a:ext cx="3484608" cy="2090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Ключевая роль у руководителя!!! Вузы-модели</a:t>
          </a:r>
          <a:endParaRPr lang="ru-RU" sz="2000" kern="1200" dirty="0"/>
        </a:p>
      </dsp:txBody>
      <dsp:txXfrm>
        <a:off x="442585" y="2440031"/>
        <a:ext cx="3484608" cy="2090764"/>
      </dsp:txXfrm>
    </dsp:sp>
    <dsp:sp modelId="{2C108552-B8C2-43CF-8DFB-3262EDB0636B}">
      <dsp:nvSpPr>
        <dsp:cNvPr id="0" name=""/>
        <dsp:cNvSpPr/>
      </dsp:nvSpPr>
      <dsp:spPr>
        <a:xfrm>
          <a:off x="4275654" y="2440031"/>
          <a:ext cx="3484608" cy="2090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Менталитет </a:t>
          </a:r>
          <a:r>
            <a:rPr lang="ru-RU" sz="2000" kern="1200" dirty="0" err="1" smtClean="0"/>
            <a:t>советский+кыргызский</a:t>
          </a:r>
          <a:endParaRPr lang="ru-RU" sz="2000" kern="1200" dirty="0"/>
        </a:p>
      </dsp:txBody>
      <dsp:txXfrm>
        <a:off x="4275654" y="2440031"/>
        <a:ext cx="3484608" cy="20907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36743-BF6B-4B1F-A128-A6950E48936D}">
      <dsp:nvSpPr>
        <dsp:cNvPr id="0" name=""/>
        <dsp:cNvSpPr/>
      </dsp:nvSpPr>
      <dsp:spPr>
        <a:xfrm>
          <a:off x="4206665" y="2412798"/>
          <a:ext cx="2948976" cy="2948976"/>
        </a:xfrm>
        <a:prstGeom prst="gear9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Аккредитация в КР</a:t>
          </a:r>
          <a:endParaRPr lang="ru-RU" sz="1900" kern="1200" dirty="0"/>
        </a:p>
      </dsp:txBody>
      <dsp:txXfrm>
        <a:off x="4799540" y="3103582"/>
        <a:ext cx="1763226" cy="1515834"/>
      </dsp:txXfrm>
    </dsp:sp>
    <dsp:sp modelId="{44A48C9F-3128-4C63-A734-B7A2107BB714}">
      <dsp:nvSpPr>
        <dsp:cNvPr id="0" name=""/>
        <dsp:cNvSpPr/>
      </dsp:nvSpPr>
      <dsp:spPr>
        <a:xfrm>
          <a:off x="2490897" y="1715768"/>
          <a:ext cx="2144710" cy="2144710"/>
        </a:xfrm>
        <a:prstGeom prst="gear6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Культура качества</a:t>
          </a:r>
          <a:endParaRPr lang="ru-RU" sz="1900" kern="1200" dirty="0"/>
        </a:p>
      </dsp:txBody>
      <dsp:txXfrm>
        <a:off x="3030834" y="2258969"/>
        <a:ext cx="1064836" cy="1058308"/>
      </dsp:txXfrm>
    </dsp:sp>
    <dsp:sp modelId="{1B35E784-7EFB-4056-B881-4B7E7E6E04AD}">
      <dsp:nvSpPr>
        <dsp:cNvPr id="0" name=""/>
        <dsp:cNvSpPr/>
      </dsp:nvSpPr>
      <dsp:spPr>
        <a:xfrm rot="20700000">
          <a:off x="3692154" y="236136"/>
          <a:ext cx="2101378" cy="2101378"/>
        </a:xfrm>
        <a:prstGeom prst="gear6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СГК</a:t>
          </a:r>
          <a:endParaRPr lang="ru-RU" sz="1900" kern="1200" dirty="0"/>
        </a:p>
      </dsp:txBody>
      <dsp:txXfrm rot="-20700000">
        <a:off x="4153048" y="697030"/>
        <a:ext cx="1179590" cy="1179590"/>
      </dsp:txXfrm>
    </dsp:sp>
    <dsp:sp modelId="{FA59AA6B-6EAE-4126-9B14-B0CCC269D0D7}">
      <dsp:nvSpPr>
        <dsp:cNvPr id="0" name=""/>
        <dsp:cNvSpPr/>
      </dsp:nvSpPr>
      <dsp:spPr>
        <a:xfrm>
          <a:off x="3992937" y="1960355"/>
          <a:ext cx="3774689" cy="3774689"/>
        </a:xfrm>
        <a:prstGeom prst="circularArrow">
          <a:avLst>
            <a:gd name="adj1" fmla="val 4687"/>
            <a:gd name="adj2" fmla="val 299029"/>
            <a:gd name="adj3" fmla="val 2538433"/>
            <a:gd name="adj4" fmla="val 15814115"/>
            <a:gd name="adj5" fmla="val 5469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2FC28-C092-4232-8ACC-AAA84A94FDEB}">
      <dsp:nvSpPr>
        <dsp:cNvPr id="0" name=""/>
        <dsp:cNvSpPr/>
      </dsp:nvSpPr>
      <dsp:spPr>
        <a:xfrm>
          <a:off x="2111073" y="1236214"/>
          <a:ext cx="2742547" cy="274254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shade val="90000"/>
            <a:hueOff val="-154125"/>
            <a:satOff val="-17326"/>
            <a:lumOff val="201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4A274-C270-491A-B72E-ADE97E01D0CD}">
      <dsp:nvSpPr>
        <dsp:cNvPr id="0" name=""/>
        <dsp:cNvSpPr/>
      </dsp:nvSpPr>
      <dsp:spPr>
        <a:xfrm>
          <a:off x="3206083" y="-229154"/>
          <a:ext cx="2957018" cy="29570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shade val="90000"/>
            <a:hueOff val="-308250"/>
            <a:satOff val="-34652"/>
            <a:lumOff val="402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DD552-6D4C-4662-9365-F820AEECF603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D2E4A-CA45-4063-BA32-6198637DD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67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0A80-D75E-437E-8CF5-03A06D35AFC9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0250-D323-4677-A998-E5359A96D200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354896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0250-D323-4677-A998-E5359A96D200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5863583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0250-D323-4677-A998-E5359A96D200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411522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0250-D323-4677-A998-E5359A96D200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460502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0250-D323-4677-A998-E5359A96D200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1355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9E2A-36E6-4579-AFA7-F511DD443688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04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CB26-7CBD-4AD2-9098-C20BF3808344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9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AD-ADC0-4169-8174-4E209B2D07A3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50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979-FE61-429E-9EE9-C27C46EFC2B6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247B-1C5B-42AF-A250-AA0407B228A1}" type="datetime1">
              <a:rPr lang="ru-RU" smtClean="0"/>
              <a:t>10.03.2017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82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031F-E5A4-42D1-9CB0-D3E580C2ECFA}" type="datetime1">
              <a:rPr lang="ru-RU" smtClean="0"/>
              <a:t>10.03.2017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53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21D4-E4CD-48CD-9731-A556E80DA281}" type="datetime1">
              <a:rPr lang="ru-RU" smtClean="0"/>
              <a:t>10.03.2017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2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7A1DC-1010-463E-B811-13BF0DDEEA9F}" type="datetime1">
              <a:rPr lang="ru-RU" smtClean="0"/>
              <a:t>10.03.2017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887E-4906-434E-8D25-328BA1DD22AB}" type="datetime1">
              <a:rPr lang="ru-RU" smtClean="0"/>
              <a:t>10.03.2017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63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28C-4654-40AE-A38A-A0C120E5FC4E}" type="datetime1">
              <a:rPr lang="ru-RU" smtClean="0"/>
              <a:t>10.03.2017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0250-D323-4677-A998-E5359A96D200}" type="datetime1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A8B72F-6E26-4F26-96BD-2931D1A7E9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57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Развитие системы гарантии качества и культуры качества в </a:t>
            </a:r>
            <a:r>
              <a:rPr lang="ru-RU" sz="4000" dirty="0" err="1" smtClean="0"/>
              <a:t>Кыргызской</a:t>
            </a:r>
            <a:r>
              <a:rPr lang="ru-RU" sz="4000" dirty="0" smtClean="0"/>
              <a:t> Республике как пример формирования новых подходов к оцениваю системы высшего образования в </a:t>
            </a:r>
            <a:r>
              <a:rPr lang="ru-RU" sz="4000" dirty="0" err="1" smtClean="0"/>
              <a:t>постсоветстких</a:t>
            </a:r>
            <a:r>
              <a:rPr lang="ru-RU" sz="4000" dirty="0" smtClean="0"/>
              <a:t> странах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1120" y="4533855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Уманкулова</a:t>
            </a:r>
            <a:r>
              <a:rPr lang="ru-RU" dirty="0" smtClean="0"/>
              <a:t> </a:t>
            </a:r>
            <a:r>
              <a:rPr lang="ru-RU" dirty="0" err="1" smtClean="0"/>
              <a:t>Онолкан</a:t>
            </a:r>
            <a:endParaRPr lang="ru-RU" dirty="0" smtClean="0"/>
          </a:p>
          <a:p>
            <a:r>
              <a:rPr lang="ru-RU" dirty="0" smtClean="0"/>
              <a:t>Исполнительный директор</a:t>
            </a:r>
          </a:p>
          <a:p>
            <a:r>
              <a:rPr lang="ru-RU" dirty="0" smtClean="0"/>
              <a:t>Агентство по гарантии качества в сфере образования «</a:t>
            </a:r>
            <a:r>
              <a:rPr lang="en-US" dirty="0" err="1" smtClean="0"/>
              <a:t>EdNet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Американский Университет в Центральной Азии</a:t>
            </a:r>
          </a:p>
          <a:p>
            <a:r>
              <a:rPr lang="ru-RU" dirty="0" smtClean="0"/>
              <a:t>10-11 марта, 2017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3E0E-7975-4110-8AF8-E140817C5C9D}" type="datetime1">
              <a:rPr lang="ru-RU" smtClean="0"/>
              <a:t>10.03.2017</a:t>
            </a:fld>
            <a:endParaRPr lang="ru-RU"/>
          </a:p>
        </p:txBody>
      </p:sp>
      <p:pic>
        <p:nvPicPr>
          <p:cNvPr id="5" name="Рисунок 4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1999" y="94480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023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051" y="609600"/>
            <a:ext cx="8916951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</a:t>
            </a:r>
            <a:r>
              <a:rPr lang="ru-RU" dirty="0"/>
              <a:t>формирования культуры качества </a:t>
            </a:r>
            <a:r>
              <a:rPr lang="ru-RU" dirty="0" smtClean="0"/>
              <a:t>и СГК в </a:t>
            </a:r>
            <a:r>
              <a:rPr lang="ru-RU" dirty="0"/>
              <a:t>системе высшего образования в </a:t>
            </a:r>
            <a:r>
              <a:rPr lang="ru-RU" dirty="0" smtClean="0"/>
              <a:t>Кыргызстане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AD-ADC0-4169-8174-4E209B2D07A3}" type="datetime1">
              <a:rPr lang="ru-RU" smtClean="0"/>
              <a:t>10.03.2017</a:t>
            </a:fld>
            <a:endParaRPr lang="ru-RU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781584495"/>
              </p:ext>
            </p:extLst>
          </p:nvPr>
        </p:nvGraphicFramePr>
        <p:xfrm>
          <a:off x="557349" y="2113038"/>
          <a:ext cx="8202848" cy="4531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8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675" y="1047854"/>
            <a:ext cx="7345897" cy="5176070"/>
          </a:xfr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AD-ADC0-4169-8174-4E209B2D07A3}" type="datetime1">
              <a:rPr lang="ru-RU" smtClean="0"/>
              <a:t>10.03.2017</a:t>
            </a:fld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01418" y="2190266"/>
            <a:ext cx="3274422" cy="2891246"/>
          </a:xfrm>
          <a:prstGeom prst="ellipse">
            <a:avLst/>
          </a:prstGeom>
          <a:noFill/>
          <a:ln w="1333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5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AD-ADC0-4169-8174-4E209B2D07A3}" type="datetime1">
              <a:rPr lang="ru-RU" smtClean="0"/>
              <a:t>10.03.2017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0842929"/>
              </p:ext>
            </p:extLst>
          </p:nvPr>
        </p:nvGraphicFramePr>
        <p:xfrm>
          <a:off x="0" y="679587"/>
          <a:ext cx="8949509" cy="5361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1791"/>
            <a:ext cx="8596668" cy="632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Состояние внутренней СГК в вузах КР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93913"/>
            <a:ext cx="8596668" cy="504744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Целостная СГК отсутствует практически во всех вузах, НО</a:t>
            </a:r>
          </a:p>
          <a:p>
            <a:r>
              <a:rPr lang="ru-RU" dirty="0" smtClean="0"/>
              <a:t>Имеются успешные практики реализации элементов СГК на уровне отдельных департаментов/отделов или процессов</a:t>
            </a:r>
          </a:p>
          <a:p>
            <a:r>
              <a:rPr lang="ru-RU" dirty="0" smtClean="0"/>
              <a:t>Понимание вопросов СГК, ее необходимости и подходов к развитию начинает только формироваться в вузах КР. НО важно отметить, что популярным считается </a:t>
            </a:r>
            <a:r>
              <a:rPr lang="en-US" dirty="0" smtClean="0"/>
              <a:t>ISO 9000.</a:t>
            </a:r>
          </a:p>
          <a:p>
            <a:r>
              <a:rPr lang="ru-RU" dirty="0" smtClean="0"/>
              <a:t>Успешное внедрение СГК зависит от качественной работы с каждым сотрудником о его роли в системе СГК</a:t>
            </a:r>
          </a:p>
          <a:p>
            <a:r>
              <a:rPr lang="ru-RU" dirty="0" smtClean="0"/>
              <a:t>Требуется минимум 2-3 года активной и скрупулёзной работы для внедрения СГК</a:t>
            </a:r>
          </a:p>
          <a:p>
            <a:r>
              <a:rPr lang="ru-RU" dirty="0" smtClean="0"/>
              <a:t>Наиболее сложные аспекты для внедрения: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Механизм оценивания, </a:t>
            </a:r>
            <a:r>
              <a:rPr lang="ru-RU" dirty="0" smtClean="0"/>
              <a:t>мониторинг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Восприятие СГК и аккредитации в целом как постоянный процесс улучшения, а не </a:t>
            </a:r>
            <a:r>
              <a:rPr lang="ru-RU" smtClean="0"/>
              <a:t>разовая акция</a:t>
            </a:r>
            <a:endParaRPr lang="ru-RU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Пересмотр программ с ориентацией на результаты обучения, целей вуза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Подготовка и переориентация ППС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AD-ADC0-4169-8174-4E209B2D07A3}" type="datetime1">
              <a:rPr lang="ru-RU" smtClean="0"/>
              <a:t>10.03.2017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01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процедур Агентства </a:t>
            </a:r>
            <a:r>
              <a:rPr lang="en-US" dirty="0" err="1" smtClean="0"/>
              <a:t>EdNet</a:t>
            </a:r>
            <a:r>
              <a:rPr lang="en-US" dirty="0" smtClean="0"/>
              <a:t> </a:t>
            </a:r>
            <a:r>
              <a:rPr lang="ru-RU" dirty="0" smtClean="0"/>
              <a:t>в проведении независимой аккредитации в вузах КР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Обязательное присутствие минимум 1 эксперта из-за рубежа в числе членов экспертной комиссии</a:t>
            </a:r>
          </a:p>
          <a:p>
            <a:r>
              <a:rPr lang="ru-RU" dirty="0" smtClean="0"/>
              <a:t>Все эксперты присутствуют при оценивании/интервьюировании всех процедур во время визита в вуз</a:t>
            </a:r>
            <a:endParaRPr lang="en-US" dirty="0" smtClean="0"/>
          </a:p>
          <a:p>
            <a:r>
              <a:rPr lang="ru-RU" dirty="0" smtClean="0"/>
              <a:t>Студенты отбираются самими экспертами</a:t>
            </a:r>
          </a:p>
          <a:p>
            <a:r>
              <a:rPr lang="ru-RU" dirty="0" smtClean="0"/>
              <a:t>Подтверждение отсутствия конфликта интересов со стороны экспертов и вузов</a:t>
            </a:r>
          </a:p>
          <a:p>
            <a:r>
              <a:rPr lang="ru-RU" dirty="0" smtClean="0"/>
              <a:t>Имеются особенности при проведении самооценки вузом</a:t>
            </a:r>
          </a:p>
          <a:p>
            <a:r>
              <a:rPr lang="ru-RU" dirty="0" smtClean="0"/>
              <a:t>На </a:t>
            </a:r>
            <a:r>
              <a:rPr lang="ru-RU" dirty="0"/>
              <a:t>первоначальном этапе </a:t>
            </a:r>
            <a:r>
              <a:rPr lang="ru-RU" dirty="0" smtClean="0"/>
              <a:t>аккредитация </a:t>
            </a:r>
            <a:r>
              <a:rPr lang="ru-RU" dirty="0"/>
              <a:t>как стимулирующий </a:t>
            </a:r>
            <a:r>
              <a:rPr lang="ru-RU" dirty="0" smtClean="0"/>
              <a:t>фактор - при аккредитации важным является деятельность вуза по повышению качества в целом, подходы к организации обеспечения качества, готовность меняться.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05DC-B66A-43DE-9B80-E5E5E790CF12}" type="datetime1">
              <a:rPr lang="ru-RU" smtClean="0"/>
              <a:t>10.03.2017</a:t>
            </a:fld>
            <a:endParaRPr lang="ru-RU"/>
          </a:p>
        </p:txBody>
      </p:sp>
      <p:pic>
        <p:nvPicPr>
          <p:cNvPr id="5" name="Рисунок 4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35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Вопросы о развитии СГК и независимой аккредитации в системе ВПО в Кыргызстане на государственном уровне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Поддержка со стороны МОН КР вузов для развития и подготовки вузов к независимой аккредитации</a:t>
            </a:r>
            <a:endParaRPr lang="en-US" dirty="0" smtClean="0"/>
          </a:p>
          <a:p>
            <a:r>
              <a:rPr lang="ru-RU" dirty="0" smtClean="0"/>
              <a:t>Финансовая поддержка образовательных учреждений</a:t>
            </a:r>
          </a:p>
          <a:p>
            <a:r>
              <a:rPr lang="ru-RU" dirty="0" smtClean="0"/>
              <a:t>Законом предусмотрена институциональная аккредитация, но механизм еще не проработан</a:t>
            </a:r>
          </a:p>
          <a:p>
            <a:r>
              <a:rPr lang="ru-RU" dirty="0" smtClean="0"/>
              <a:t>Неоднозначен вопрос об аккредитации отдельных образовательных учреждений, таких как военная академия, академия искусств и др. (содержание, финансирование)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2F3D-E5CB-4B19-9277-13267A650174}" type="datetime1">
              <a:rPr lang="ru-RU" smtClean="0"/>
              <a:t>10.03.2017</a:t>
            </a:fld>
            <a:endParaRPr lang="ru-RU"/>
          </a:p>
        </p:txBody>
      </p:sp>
      <p:pic>
        <p:nvPicPr>
          <p:cNvPr id="5" name="Рисунок 4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953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r>
              <a:rPr lang="ru-RU" sz="2000" b="1" dirty="0" smtClean="0"/>
              <a:t>Благодаря независимой аккредитации вузы получают </a:t>
            </a:r>
            <a:r>
              <a:rPr lang="ru-RU" sz="2000" b="1" dirty="0"/>
              <a:t>надлежащую отдачу от своих финансовых вложений  и потребители защищены, т.е. государственные и частные образовательные организации готовят компетентных выпускников с надежными квалификациями. </a:t>
            </a:r>
          </a:p>
          <a:p>
            <a:pPr algn="ctr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AD-ADC0-4169-8174-4E209B2D07A3}" type="datetime1">
              <a:rPr lang="ru-RU" smtClean="0"/>
              <a:t>10.03.2017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5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9100" y="274639"/>
            <a:ext cx="7499350" cy="47386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Спасибо за внимание!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2055-7C61-45A2-9999-F9B1E229B3DE}" type="datetime1">
              <a:rPr lang="ru-RU" smtClean="0"/>
              <a:t>10.03.2017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32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 Агентстве </a:t>
            </a:r>
            <a:r>
              <a:rPr lang="en-US" dirty="0" err="1" smtClean="0"/>
              <a:t>EdNet</a:t>
            </a:r>
            <a:endParaRPr lang="ru-RU" dirty="0" smtClean="0"/>
          </a:p>
          <a:p>
            <a:r>
              <a:rPr lang="ru-RU" dirty="0"/>
              <a:t>Новизна и особенности </a:t>
            </a:r>
            <a:r>
              <a:rPr lang="en-US" dirty="0"/>
              <a:t>ESG</a:t>
            </a:r>
            <a:r>
              <a:rPr lang="ru-RU" dirty="0"/>
              <a:t> в стандартах Агентства для вузов КР </a:t>
            </a:r>
            <a:endParaRPr lang="ru-RU" dirty="0" smtClean="0"/>
          </a:p>
          <a:p>
            <a:r>
              <a:rPr lang="ru-RU" dirty="0" smtClean="0"/>
              <a:t>Восприятие независимой аккредитации в КР</a:t>
            </a:r>
          </a:p>
          <a:p>
            <a:r>
              <a:rPr lang="ru-RU" dirty="0" smtClean="0"/>
              <a:t>Особенности формирования культуры качества в системе высшего образования в КР</a:t>
            </a:r>
          </a:p>
          <a:p>
            <a:r>
              <a:rPr lang="ru-RU" dirty="0"/>
              <a:t>Состояние внутренней СГК в вузах КР</a:t>
            </a:r>
          </a:p>
          <a:p>
            <a:r>
              <a:rPr lang="ru-RU" dirty="0" smtClean="0"/>
              <a:t>Особенности процедур в проведении независимой аккредитации в вузах КР</a:t>
            </a:r>
          </a:p>
          <a:p>
            <a:r>
              <a:rPr lang="ru-RU" dirty="0"/>
              <a:t>Вопросы о развитии СГК и независимой аккредитации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86AE-2827-4DF3-8C16-4CF8E1269CD3}" type="datetime1">
              <a:rPr lang="ru-RU" smtClean="0"/>
              <a:t>10.03.2017</a:t>
            </a:fld>
            <a:endParaRPr lang="ru-RU"/>
          </a:p>
        </p:txBody>
      </p:sp>
      <p:pic>
        <p:nvPicPr>
          <p:cNvPr id="5" name="Рисунок 4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008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064" y="61913"/>
            <a:ext cx="8368938" cy="12879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Агентство по гарантии качества в сфере образования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EdNet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73D0-57A0-4D99-8639-E41C7F6850F6}" type="datetime1">
              <a:rPr lang="ru-RU" smtClean="0"/>
              <a:t>10.03.2017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05347" y="2544264"/>
            <a:ext cx="7848600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i="1" dirty="0"/>
              <a:t>Основная цель: улучшить внутреннюю и внешнюю системы гарантии качества и продвигать культуру качества через проведение </a:t>
            </a:r>
            <a:r>
              <a:rPr lang="ru-RU" sz="2000" b="1" i="1" dirty="0"/>
              <a:t>независимой аккредитации</a:t>
            </a:r>
            <a:r>
              <a:rPr lang="ru-RU" sz="2000" i="1" dirty="0"/>
              <a:t> учебных программ высших учебных заведений Кыргызской Республики.</a:t>
            </a:r>
            <a:endParaRPr lang="ru-RU" sz="2000" dirty="0"/>
          </a:p>
          <a:p>
            <a:pPr algn="ctr" eaLnBrk="1" hangingPunct="1">
              <a:defRPr/>
            </a:pPr>
            <a:endParaRPr lang="ru-RU" dirty="0"/>
          </a:p>
        </p:txBody>
      </p:sp>
      <p:pic>
        <p:nvPicPr>
          <p:cNvPr id="7" name="Рисунок 6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2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1451" y="188913"/>
            <a:ext cx="7497763" cy="1143000"/>
          </a:xfrm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</a:rPr>
              <a:t>История создания Агентства </a:t>
            </a:r>
            <a:r>
              <a:rPr lang="en-US" sz="3200" dirty="0">
                <a:solidFill>
                  <a:schemeClr val="tx2">
                    <a:satMod val="130000"/>
                  </a:schemeClr>
                </a:solidFill>
              </a:rPr>
              <a:t> “</a:t>
            </a:r>
            <a:r>
              <a:rPr lang="en-US" sz="3200" dirty="0" err="1">
                <a:solidFill>
                  <a:schemeClr val="tx2">
                    <a:satMod val="130000"/>
                  </a:schemeClr>
                </a:solidFill>
              </a:rPr>
              <a:t>EdNet</a:t>
            </a:r>
            <a:r>
              <a:rPr lang="en-US" sz="3200" dirty="0">
                <a:solidFill>
                  <a:schemeClr val="tx2">
                    <a:satMod val="130000"/>
                  </a:schemeClr>
                </a:solidFill>
              </a:rPr>
              <a:t>”</a:t>
            </a:r>
            <a:endParaRPr lang="ru-RU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1450" y="1362076"/>
            <a:ext cx="7291388" cy="4105275"/>
          </a:xfrm>
        </p:spPr>
        <p:txBody>
          <a:bodyPr>
            <a:normAutofit/>
          </a:bodyPr>
          <a:lstStyle/>
          <a:p>
            <a:pPr marL="539496" indent="-457200">
              <a:buFont typeface="Wingdings" pitchFamily="2" charset="2"/>
              <a:buChar char="v"/>
              <a:defRPr/>
            </a:pPr>
            <a:r>
              <a:rPr lang="ru-RU" dirty="0" smtClean="0"/>
              <a:t>Официальная регистрация: 22 июня 2012 года</a:t>
            </a:r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dirty="0" smtClean="0"/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dirty="0" smtClean="0"/>
              <a:t>Работа по созданию Агентства </a:t>
            </a:r>
            <a:r>
              <a:rPr lang="en-US" dirty="0" smtClean="0"/>
              <a:t>“</a:t>
            </a:r>
            <a:r>
              <a:rPr lang="en-US" dirty="0" err="1" smtClean="0"/>
              <a:t>EdNet</a:t>
            </a:r>
            <a:r>
              <a:rPr lang="en-US" dirty="0" smtClean="0"/>
              <a:t>” </a:t>
            </a:r>
            <a:r>
              <a:rPr lang="ru-RU" dirty="0" smtClean="0"/>
              <a:t>и разработка соответствующей документации агентства проходила с 2008 – проект </a:t>
            </a:r>
            <a:r>
              <a:rPr lang="en-US" dirty="0" smtClean="0"/>
              <a:t>CANQA</a:t>
            </a:r>
            <a:endParaRPr lang="ru-RU" dirty="0" smtClean="0"/>
          </a:p>
          <a:p>
            <a:pPr marL="82296" indent="0">
              <a:buNone/>
              <a:defRPr/>
            </a:pPr>
            <a:r>
              <a:rPr lang="ru-RU" dirty="0" smtClean="0"/>
              <a:t> </a:t>
            </a:r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dirty="0" smtClean="0"/>
              <a:t>Критерии, процедуры основаны на </a:t>
            </a:r>
            <a:r>
              <a:rPr lang="en-US" dirty="0" smtClean="0"/>
              <a:t>ESG</a:t>
            </a:r>
            <a:r>
              <a:rPr lang="ru-RU" dirty="0" smtClean="0"/>
              <a:t>. Учтен опыт ЕС и США в области аккредитации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23B3-0AAF-438B-8ABC-6CC63DF36E95}" type="datetime1">
              <a:rPr lang="ru-RU" smtClean="0"/>
              <a:t>10.03.2017</a:t>
            </a:fld>
            <a:endParaRPr lang="ru-RU"/>
          </a:p>
        </p:txBody>
      </p:sp>
      <p:pic>
        <p:nvPicPr>
          <p:cNvPr id="6" name="Рисунок 5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026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7350" y="1"/>
            <a:ext cx="7499350" cy="83661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/>
              <a:t>Опыт и результаты Агентства </a:t>
            </a:r>
            <a:r>
              <a:rPr lang="en-US" sz="2800" b="1" dirty="0" err="1"/>
              <a:t>EdNet</a:t>
            </a:r>
            <a:r>
              <a:rPr lang="ru-RU" sz="2800" b="1" dirty="0"/>
              <a:t> в области независимой аккредитации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2959100" y="981075"/>
            <a:ext cx="7499350" cy="25923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Полная методологическая база по независимой аккредитации и системе гарантии качества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Более 200 обученных независимых экспертов в области аккредитации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Работа с экспертами из стран ЦА, ЕС, СНГ и США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Более 1200 представителей вузов, обученных в области СГК и аккредитации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5 пилотных аккредитаций программ с участием местных и международных экспертов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5 диагностик внутренней системы гарантии качества в вузах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Опыт по разработке и внедрению внутренних систем по гарантии качеств</a:t>
            </a:r>
          </a:p>
          <a:p>
            <a:r>
              <a:rPr lang="ru-RU" altLang="ru-RU" sz="1400" b="1" dirty="0" smtClean="0"/>
              <a:t>Качественные </a:t>
            </a:r>
            <a:r>
              <a:rPr lang="ru-RU" altLang="ru-RU" sz="1400" b="1" dirty="0"/>
              <a:t>изменения в разных сферах деятельности вуза, что отмечается и самими </a:t>
            </a:r>
            <a:r>
              <a:rPr lang="ru-RU" altLang="ru-RU" sz="1400" b="1" dirty="0" smtClean="0"/>
              <a:t>работодателями</a:t>
            </a:r>
            <a:endParaRPr lang="ru-RU" altLang="ru-RU" sz="1400" b="1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E4C1A-78AD-4F6B-B088-5E289C952755}" type="datetime1">
              <a:rPr lang="ru-RU" smtClean="0"/>
              <a:t>10.03.2017</a:t>
            </a:fld>
            <a:endParaRPr lang="ru-RU"/>
          </a:p>
        </p:txBody>
      </p:sp>
      <p:pic>
        <p:nvPicPr>
          <p:cNvPr id="15364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551" y="4576764"/>
            <a:ext cx="2339975" cy="17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3586164"/>
            <a:ext cx="2468562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3573463"/>
            <a:ext cx="280035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2" descr="\\192.168.1.3\Resources\PHOTOS\CANQA\Аккредитация_Ош_апрель 2012\DSC0106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5286375"/>
            <a:ext cx="2024062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3" descr="\\192.168.1.3\Resources\PHOTOS\CANQA\Bruno_Curvalle\Pour Onola Bishkek April 2012\BC LX5 201204 P101006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9" y="5286376"/>
            <a:ext cx="2232025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 descr="logo_of_the_agency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80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1" y="0"/>
            <a:ext cx="7497763" cy="1214422"/>
          </a:xfrm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</a:rPr>
              <a:t>Международная деятельность агентства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005" y="1349774"/>
            <a:ext cx="9423539" cy="4811161"/>
          </a:xfrm>
        </p:spPr>
        <p:txBody>
          <a:bodyPr>
            <a:normAutofit fontScale="70000" lnSpcReduction="20000"/>
          </a:bodyPr>
          <a:lstStyle/>
          <a:p>
            <a:pPr marL="539496" indent="-457200">
              <a:buFont typeface="Wingdings" pitchFamily="2" charset="2"/>
              <a:buChar char="v"/>
              <a:defRPr/>
            </a:pPr>
            <a:r>
              <a:rPr lang="ru-RU" sz="2400" dirty="0"/>
              <a:t>В октябре 2015 Агентство </a:t>
            </a:r>
            <a:r>
              <a:rPr lang="en-US" sz="2400" dirty="0" err="1"/>
              <a:t>EdNet</a:t>
            </a:r>
            <a:r>
              <a:rPr lang="en-US" sz="2400" dirty="0"/>
              <a:t> </a:t>
            </a:r>
            <a:r>
              <a:rPr lang="ru-RU" sz="2400" dirty="0"/>
              <a:t>стало официальным членом  </a:t>
            </a:r>
            <a:r>
              <a:rPr lang="en-GB" sz="2400" dirty="0"/>
              <a:t>INQAAHE - International Network for Quality Assurance in Higher Education</a:t>
            </a:r>
            <a:endParaRPr lang="ru-RU" sz="2400" dirty="0"/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sz="2400" dirty="0"/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sz="2400" dirty="0"/>
              <a:t>Тесное сотрудничество с </a:t>
            </a:r>
            <a:r>
              <a:rPr lang="en-US" sz="2400" dirty="0"/>
              <a:t>ENQA –European Network for Quality Assurance</a:t>
            </a:r>
            <a:r>
              <a:rPr lang="ru-RU" sz="2400" dirty="0"/>
              <a:t>.</a:t>
            </a:r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sz="2400" dirty="0"/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sz="2400" dirty="0"/>
              <a:t>Договор о сотрудничестве с Российским </a:t>
            </a:r>
            <a:r>
              <a:rPr lang="ru-RU" sz="2400" dirty="0" err="1"/>
              <a:t>аккредитационным</a:t>
            </a:r>
            <a:r>
              <a:rPr lang="ru-RU" sz="2400" dirty="0"/>
              <a:t> агентством «</a:t>
            </a:r>
            <a:r>
              <a:rPr lang="ru-RU" sz="2400" dirty="0" err="1"/>
              <a:t>Россаккреагентством</a:t>
            </a:r>
            <a:r>
              <a:rPr lang="ru-RU" sz="2400" dirty="0"/>
              <a:t>»</a:t>
            </a:r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sz="2400" dirty="0"/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sz="2400" dirty="0"/>
              <a:t>Договор о сотрудничестве с немецким </a:t>
            </a:r>
            <a:r>
              <a:rPr lang="ru-RU" sz="2400" dirty="0" err="1"/>
              <a:t>аккредитационным</a:t>
            </a:r>
            <a:r>
              <a:rPr lang="ru-RU" sz="2400" dirty="0"/>
              <a:t> агентством «</a:t>
            </a:r>
            <a:r>
              <a:rPr lang="en-US" sz="2400" dirty="0"/>
              <a:t>FIBAA</a:t>
            </a:r>
            <a:r>
              <a:rPr lang="ru-RU" sz="2400" dirty="0"/>
              <a:t>»</a:t>
            </a:r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sz="2400" dirty="0"/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sz="2400" dirty="0"/>
              <a:t>Договор о сотрудничестве с казахстанским консалтинговым центром по аккредитации</a:t>
            </a:r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sz="2400" dirty="0"/>
          </a:p>
          <a:p>
            <a:pPr marL="539496" indent="-457200">
              <a:buFont typeface="Wingdings" pitchFamily="2" charset="2"/>
              <a:buChar char="v"/>
              <a:defRPr/>
            </a:pPr>
            <a:r>
              <a:rPr lang="ru-RU" sz="2400" dirty="0"/>
              <a:t>Сотрудничество с Таджикским центром прогрессивных технологий в области аккредитации</a:t>
            </a:r>
            <a:endParaRPr lang="ru-RU" dirty="0" smtClean="0"/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dirty="0" smtClean="0"/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dirty="0" smtClean="0"/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dirty="0" smtClean="0"/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dirty="0" smtClean="0"/>
          </a:p>
          <a:p>
            <a:pPr marL="539496" indent="-457200">
              <a:buFont typeface="Wingdings" pitchFamily="2" charset="2"/>
              <a:buChar char="v"/>
              <a:defRPr/>
            </a:pP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D8B8-97FA-46D9-8B4A-EC065415CEDA}" type="datetime1">
              <a:rPr lang="ru-RU" smtClean="0"/>
              <a:t>10.03.2017</a:t>
            </a:fld>
            <a:endParaRPr lang="ru-RU"/>
          </a:p>
        </p:txBody>
      </p:sp>
      <p:pic>
        <p:nvPicPr>
          <p:cNvPr id="6" name="Рисунок 5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08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Новизна и особенности </a:t>
            </a:r>
            <a:r>
              <a:rPr lang="en-US" dirty="0"/>
              <a:t>ESG</a:t>
            </a:r>
            <a:r>
              <a:rPr lang="ru-RU" dirty="0"/>
              <a:t> в стандартах Агентства для вузов КР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Стандарты основаны на Минимальных требованиях к аккредитации образовательных программ </a:t>
            </a:r>
            <a:r>
              <a:rPr lang="ru-RU" smtClean="0"/>
              <a:t>и организаций МОН КР, </a:t>
            </a:r>
            <a:r>
              <a:rPr lang="ru-RU" dirty="0" smtClean="0"/>
              <a:t>которые в свою очередь основаны на </a:t>
            </a:r>
            <a:r>
              <a:rPr lang="en-US" dirty="0" smtClean="0"/>
              <a:t>ESG</a:t>
            </a:r>
            <a:endParaRPr lang="ru-RU" dirty="0" smtClean="0"/>
          </a:p>
          <a:p>
            <a:r>
              <a:rPr lang="ru-RU" dirty="0" smtClean="0"/>
              <a:t>Частности: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Присутствие политики СГК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Ориентация на результаты обучения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err="1" smtClean="0"/>
              <a:t>Студентоориентированный</a:t>
            </a:r>
            <a:r>
              <a:rPr lang="ru-RU" dirty="0" smtClean="0"/>
              <a:t> подход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Привлечение заинтересованных сторон в разработку программ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Информирование общественности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7757-C078-46BC-8D29-72140CF9D957}" type="datetime1">
              <a:rPr lang="ru-RU" smtClean="0"/>
              <a:t>10.03.2017</a:t>
            </a:fld>
            <a:endParaRPr lang="ru-RU"/>
          </a:p>
        </p:txBody>
      </p:sp>
      <p:pic>
        <p:nvPicPr>
          <p:cNvPr id="5" name="Рисунок 4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55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202" y="252922"/>
            <a:ext cx="7499350" cy="7778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/>
              <a:t>Пример: миссии вузов в КР</a:t>
            </a:r>
            <a:endParaRPr lang="ru-RU" sz="28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71EC-F268-47BC-B70B-67A3E43D6260}" type="datetime1">
              <a:rPr lang="ru-RU" smtClean="0"/>
              <a:t>10.03.2017</a:t>
            </a:fld>
            <a:endParaRPr lang="ru-RU"/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1491051" y="4711900"/>
            <a:ext cx="3101113" cy="132946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…в области экономики, инженерии, архитектуры и т.д.</a:t>
            </a:r>
          </a:p>
        </p:txBody>
      </p:sp>
      <p:sp>
        <p:nvSpPr>
          <p:cNvPr id="10" name="Блок-схема: несколько документов 9"/>
          <p:cNvSpPr/>
          <p:nvPr/>
        </p:nvSpPr>
        <p:spPr>
          <a:xfrm>
            <a:off x="6345532" y="1178319"/>
            <a:ext cx="2541134" cy="144296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…новой генерации, с учетом традиционных и инновационных подходов </a:t>
            </a:r>
            <a:r>
              <a:rPr lang="ru-RU" sz="1200" dirty="0" smtClean="0"/>
              <a:t>для развития страны</a:t>
            </a:r>
            <a:endParaRPr lang="ru-RU" sz="1200" dirty="0"/>
          </a:p>
        </p:txBody>
      </p:sp>
      <p:sp>
        <p:nvSpPr>
          <p:cNvPr id="11" name="Блок-схема: несколько документов 10"/>
          <p:cNvSpPr/>
          <p:nvPr/>
        </p:nvSpPr>
        <p:spPr>
          <a:xfrm>
            <a:off x="5804104" y="3894208"/>
            <a:ext cx="2541134" cy="118998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…для экономического, политического и социального роста страны и т.д.</a:t>
            </a:r>
          </a:p>
        </p:txBody>
      </p:sp>
      <p:pic>
        <p:nvPicPr>
          <p:cNvPr id="14" name="Рисунок 13" descr="logo_of_the_agenc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 стрелкой 4"/>
          <p:cNvCxnSpPr>
            <a:endCxn id="10" idx="1"/>
          </p:cNvCxnSpPr>
          <p:nvPr/>
        </p:nvCxnSpPr>
        <p:spPr>
          <a:xfrm flipV="1">
            <a:off x="4253912" y="1899804"/>
            <a:ext cx="2091620" cy="601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49486" y="2306232"/>
            <a:ext cx="1854269" cy="16053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9" idx="0"/>
          </p:cNvCxnSpPr>
          <p:nvPr/>
        </p:nvCxnSpPr>
        <p:spPr>
          <a:xfrm>
            <a:off x="2660243" y="2735827"/>
            <a:ext cx="594710" cy="19760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Шестиугольник 15"/>
          <p:cNvSpPr/>
          <p:nvPr/>
        </p:nvSpPr>
        <p:spPr>
          <a:xfrm>
            <a:off x="1066575" y="1063781"/>
            <a:ext cx="3187337" cy="16720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Подготовка высококвалифицированных, востребованных и высококультурных специалистов….</a:t>
            </a:r>
          </a:p>
          <a:p>
            <a:pPr algn="ctr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7794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независимой аккредитации в Кыргызстане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049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AE97-3602-49B7-920D-637634B0C79F}" type="datetime1">
              <a:rPr lang="ru-RU" smtClean="0"/>
              <a:t>10.03.2017</a:t>
            </a:fld>
            <a:endParaRPr lang="ru-RU"/>
          </a:p>
        </p:txBody>
      </p:sp>
      <p:pic>
        <p:nvPicPr>
          <p:cNvPr id="5" name="Рисунок 4" descr="logo_of_the_agency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189" y="6125166"/>
            <a:ext cx="1729205" cy="73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232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858</TotalTime>
  <Words>929</Words>
  <Application>Microsoft Office PowerPoint</Application>
  <PresentationFormat>Широкоэкранный</PresentationFormat>
  <Paragraphs>128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Symbol</vt:lpstr>
      <vt:lpstr>Trebuchet MS</vt:lpstr>
      <vt:lpstr>Wingdings</vt:lpstr>
      <vt:lpstr>Wingdings 3</vt:lpstr>
      <vt:lpstr>Аспект</vt:lpstr>
      <vt:lpstr>Развитие системы гарантии качества и культуры качества в Кыргызской Республике как пример формирования новых подходов к оцениваю системы высшего образования в постсоветстких странах</vt:lpstr>
      <vt:lpstr>Содержание</vt:lpstr>
      <vt:lpstr>Агентство по гарантии качества в сфере образования EdNet </vt:lpstr>
      <vt:lpstr>История создания Агентства  “EdNet”</vt:lpstr>
      <vt:lpstr>Опыт и результаты Агентства EdNet в области независимой аккредитации</vt:lpstr>
      <vt:lpstr>Международная деятельность агентства</vt:lpstr>
      <vt:lpstr>Новизна и особенности ESG в стандартах Агентства для вузов КР</vt:lpstr>
      <vt:lpstr>Пример: миссии вузов в КР</vt:lpstr>
      <vt:lpstr>Восприятие независимой аккредитации в Кыргызстане </vt:lpstr>
      <vt:lpstr>Особенности формирования культуры качества и СГК в системе высшего образования в Кыргызстане </vt:lpstr>
      <vt:lpstr>Презентация PowerPoint</vt:lpstr>
      <vt:lpstr>Презентация PowerPoint</vt:lpstr>
      <vt:lpstr>Состояние внутренней СГК в вузах КР</vt:lpstr>
      <vt:lpstr>Особенности процедур Агентства EdNet в проведении независимой аккредитации в вузах КР </vt:lpstr>
      <vt:lpstr>Вопросы о развитии СГК и независимой аккредитации в системе ВПО в Кыргызстане на государственном уровне </vt:lpstr>
      <vt:lpstr>Презентация PowerPoint</vt:lpstr>
      <vt:lpstr>   Спасибо за внимание!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Преодолевая сложности в формировании культуры качества как движущей силы обеспечения качества в вузах Кыргызской Республики</dc:title>
  <dc:creator>eric</dc:creator>
  <cp:lastModifiedBy>eric</cp:lastModifiedBy>
  <cp:revision>56</cp:revision>
  <dcterms:created xsi:type="dcterms:W3CDTF">2017-03-09T15:27:41Z</dcterms:created>
  <dcterms:modified xsi:type="dcterms:W3CDTF">2017-03-10T06:28:47Z</dcterms:modified>
</cp:coreProperties>
</file>